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2" r:id="rId7"/>
    <p:sldId id="302" r:id="rId8"/>
    <p:sldId id="263" r:id="rId9"/>
    <p:sldId id="264" r:id="rId10"/>
    <p:sldId id="265" r:id="rId11"/>
    <p:sldId id="303" r:id="rId12"/>
    <p:sldId id="301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4" r:id="rId23"/>
    <p:sldId id="276" r:id="rId24"/>
    <p:sldId id="277" r:id="rId25"/>
    <p:sldId id="278" r:id="rId26"/>
    <p:sldId id="279" r:id="rId27"/>
    <p:sldId id="283" r:id="rId28"/>
    <p:sldId id="282" r:id="rId29"/>
    <p:sldId id="284" r:id="rId30"/>
    <p:sldId id="285" r:id="rId31"/>
    <p:sldId id="286" r:id="rId32"/>
    <p:sldId id="299" r:id="rId33"/>
    <p:sldId id="288" r:id="rId34"/>
    <p:sldId id="294" r:id="rId35"/>
    <p:sldId id="295" r:id="rId36"/>
    <p:sldId id="289" r:id="rId37"/>
    <p:sldId id="297" r:id="rId38"/>
    <p:sldId id="290" r:id="rId39"/>
    <p:sldId id="298" r:id="rId40"/>
    <p:sldId id="291" r:id="rId41"/>
    <p:sldId id="292" r:id="rId42"/>
    <p:sldId id="300" r:id="rId43"/>
    <p:sldId id="293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4624" autoAdjust="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53713-B714-45AA-A98C-590CE8148E75}" type="datetimeFigureOut">
              <a:rPr lang="hr-HR"/>
              <a:pPr>
                <a:defRPr/>
              </a:pPr>
              <a:t>4.10.2012.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87D3DC-FB67-4CCF-ACE9-6807DAB75A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20</a:t>
            </a:fld>
            <a:endParaRPr lang="hr-H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21</a:t>
            </a:fld>
            <a:endParaRPr lang="hr-H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23</a:t>
            </a:fld>
            <a:endParaRPr lang="hr-H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25</a:t>
            </a:fld>
            <a:endParaRPr lang="hr-H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26</a:t>
            </a:fld>
            <a:endParaRPr lang="hr-H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27</a:t>
            </a:fld>
            <a:endParaRPr lang="hr-H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28</a:t>
            </a:fld>
            <a:endParaRPr lang="hr-H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29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30</a:t>
            </a:fld>
            <a:endParaRPr lang="hr-H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31</a:t>
            </a:fld>
            <a:endParaRPr lang="hr-H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32</a:t>
            </a:fld>
            <a:endParaRPr lang="hr-H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33</a:t>
            </a:fld>
            <a:endParaRPr lang="hr-H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34</a:t>
            </a:fld>
            <a:endParaRPr lang="hr-H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35</a:t>
            </a:fld>
            <a:endParaRPr lang="hr-H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36</a:t>
            </a:fld>
            <a:endParaRPr lang="hr-H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37</a:t>
            </a:fld>
            <a:endParaRPr lang="hr-H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38</a:t>
            </a:fld>
            <a:endParaRPr lang="hr-H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39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40</a:t>
            </a:fld>
            <a:endParaRPr lang="hr-H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41</a:t>
            </a:fld>
            <a:endParaRPr lang="hr-H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42</a:t>
            </a:fld>
            <a:endParaRPr lang="hr-H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43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3212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r-Latn-C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7D3DC-FB67-4CCF-ACE9-6807DAB75AE0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ED96-2A65-4AF0-ACBE-1E2DE68312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27034-5F36-4E0A-9563-D91F218CE5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4F044-FF6F-4B7C-87DA-BB08BBD52E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9BF4-C56E-4E8F-8181-545E3C610B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7F721-9537-454D-8480-A70121D326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3034A-327C-4EBD-9E1E-1956C531B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E863D-D476-4248-A793-4EE745797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610D-A9C7-4674-8C68-36BBDA0B5F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37336-E0B5-4FF0-B377-2C0CD2094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41E23-ABE6-4527-9773-48455FB3F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C5B42-4C76-4694-BB6B-2BB039F94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BA9DE-C6D8-42E1-BB80-CD4207A5A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1C02-B499-41EE-82A0-D9C7409759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>
              <a:defRPr/>
            </a:pPr>
            <a:fld id="{C28EB9A0-E32D-40A1-9A0E-44B28EC286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885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623175" cy="1752600"/>
          </a:xfrm>
        </p:spPr>
        <p:txBody>
          <a:bodyPr/>
          <a:lstStyle/>
          <a:p>
            <a:pPr eaLnBrk="1" hangingPunct="1"/>
            <a:r>
              <a:rPr lang="hr-HR" smtClean="0"/>
              <a:t>Uvod u psihologiju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r-HR" dirty="0" smtClean="0"/>
              <a:t>2012.</a:t>
            </a:r>
            <a:endParaRPr lang="en-US" dirty="0" smtClean="0"/>
          </a:p>
        </p:txBody>
      </p:sp>
      <p:pic>
        <p:nvPicPr>
          <p:cNvPr id="3076" name="Picture 4" descr="psych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276475"/>
            <a:ext cx="4583112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Što je psihologija?</a:t>
            </a:r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/>
              <a:t>Psihologija je </a:t>
            </a:r>
            <a:r>
              <a:rPr lang="hr-HR" b="1" smtClean="0"/>
              <a:t>znanstveno</a:t>
            </a:r>
            <a:r>
              <a:rPr lang="hr-HR" smtClean="0"/>
              <a:t> proučavanje </a:t>
            </a:r>
            <a:r>
              <a:rPr lang="hr-HR" b="1" smtClean="0"/>
              <a:t>ponašanja</a:t>
            </a:r>
            <a:r>
              <a:rPr lang="hr-HR" smtClean="0"/>
              <a:t> i </a:t>
            </a:r>
            <a:r>
              <a:rPr lang="hr-HR" b="1" smtClean="0"/>
              <a:t>mentalnih (psihičkih) procesa</a:t>
            </a:r>
            <a:r>
              <a:rPr lang="hr-HR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Znanost</a:t>
            </a:r>
            <a:r>
              <a:rPr lang="en-US" smtClean="0"/>
              <a:t>: </a:t>
            </a:r>
            <a:r>
              <a:rPr lang="hr-HR" smtClean="0"/>
              <a:t>stvaranje provjerljivih</a:t>
            </a:r>
            <a:r>
              <a:rPr lang="en-US" smtClean="0"/>
              <a:t>, obje</a:t>
            </a:r>
            <a:r>
              <a:rPr lang="hr-HR" smtClean="0"/>
              <a:t>ktivnih</a:t>
            </a:r>
            <a:r>
              <a:rPr lang="en-US" smtClean="0"/>
              <a:t> pred</a:t>
            </a:r>
            <a:r>
              <a:rPr lang="hr-HR" smtClean="0"/>
              <a:t>viđanja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Ponašanje</a:t>
            </a:r>
            <a:r>
              <a:rPr lang="en-US" smtClean="0"/>
              <a:t>: </a:t>
            </a:r>
            <a:r>
              <a:rPr lang="hr-HR" smtClean="0"/>
              <a:t>aktivnost koja se može </a:t>
            </a:r>
            <a:r>
              <a:rPr lang="hr-HR" b="1" smtClean="0"/>
              <a:t>opažati, mjeriti i bilježiti </a:t>
            </a:r>
            <a:r>
              <a:rPr lang="hr-HR" smtClean="0"/>
              <a:t>(smijanje, spavanje, govorenje/pisanje, tjelesne promjene...)</a:t>
            </a:r>
            <a:endParaRPr lang="en-US" smtClean="0"/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Mentalni procesi</a:t>
            </a:r>
            <a:r>
              <a:rPr lang="en-US" smtClean="0"/>
              <a:t>: </a:t>
            </a:r>
            <a:r>
              <a:rPr lang="hr-HR" smtClean="0"/>
              <a:t>misli, pamćenje, emocije, motivacija, snovi, percepcije, uvjerenja...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Ciljevi znanosti:</a:t>
            </a:r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Opisati</a:t>
            </a:r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Objasniti</a:t>
            </a:r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Predvidjeti</a:t>
            </a:r>
          </a:p>
          <a:p>
            <a:pPr lvl="2" eaLnBrk="1" hangingPunct="1">
              <a:lnSpc>
                <a:spcPct val="90000"/>
              </a:lnSpc>
            </a:pPr>
            <a:r>
              <a:rPr lang="hr-HR" smtClean="0"/>
              <a:t>Promijeniti (kontrolirati)</a:t>
            </a:r>
            <a:endParaRPr lang="en-US" smtClean="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484438" y="6237288"/>
            <a:ext cx="481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r-HR"/>
              <a:t>APA – 2000. do 2010. “Desetljeće ponašanja”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Preporuka za čitanje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  <a:p>
            <a:r>
              <a:rPr lang="hr-HR" smtClean="0"/>
              <a:t>Stanovich, K. E. (2010). How to think straight about psychology. Boston: Allyn &amp; Bacon.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Što je psihologija?</a:t>
            </a:r>
            <a:endParaRPr lang="en-US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pPr eaLnBrk="1" hangingPunct="1"/>
            <a:r>
              <a:rPr lang="hr-HR" dirty="0" smtClean="0"/>
              <a:t>Velik broj tema koje se uklapaju u definiciju psihologije</a:t>
            </a:r>
          </a:p>
          <a:p>
            <a:pPr eaLnBrk="1" hangingPunct="1"/>
            <a:r>
              <a:rPr lang="hr-HR" dirty="0" smtClean="0"/>
              <a:t>Primjeri:</a:t>
            </a:r>
          </a:p>
          <a:p>
            <a:pPr lvl="1" eaLnBrk="1" hangingPunct="1"/>
            <a:r>
              <a:rPr lang="hr-HR" dirty="0" smtClean="0"/>
              <a:t>Ozljeda mozga i prepoznavanje lica</a:t>
            </a:r>
          </a:p>
          <a:p>
            <a:pPr lvl="1" eaLnBrk="1" hangingPunct="1"/>
            <a:r>
              <a:rPr lang="hr-HR" dirty="0" smtClean="0"/>
              <a:t>Atribuiranje osobina ljudima</a:t>
            </a:r>
          </a:p>
          <a:p>
            <a:pPr lvl="1" eaLnBrk="1" hangingPunct="1"/>
            <a:r>
              <a:rPr lang="hr-HR" dirty="0" smtClean="0"/>
              <a:t>Dječja amnezija</a:t>
            </a:r>
          </a:p>
          <a:p>
            <a:pPr lvl="1" eaLnBrk="1" hangingPunct="1"/>
            <a:r>
              <a:rPr lang="hr-HR" dirty="0" smtClean="0"/>
              <a:t>Pretilost</a:t>
            </a:r>
          </a:p>
          <a:p>
            <a:pPr lvl="1" eaLnBrk="1" hangingPunct="1"/>
            <a:r>
              <a:rPr lang="hr-HR" dirty="0" smtClean="0"/>
              <a:t>Učinak agresije prezentirane kroz medije na agresivno ponašanje djece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Psihologija kao društvena znanost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Usmjerava se na </a:t>
            </a:r>
            <a:r>
              <a:rPr lang="hr-HR" b="1" smtClean="0"/>
              <a:t>individualno</a:t>
            </a:r>
            <a:r>
              <a:rPr lang="hr-HR" smtClean="0"/>
              <a:t> ponašanje</a:t>
            </a:r>
          </a:p>
          <a:p>
            <a:pPr eaLnBrk="1" hangingPunct="1">
              <a:buFont typeface="Wingdings" pitchFamily="2" charset="2"/>
              <a:buNone/>
            </a:pPr>
            <a:endParaRPr lang="hr-HR" smtClean="0"/>
          </a:p>
          <a:p>
            <a:pPr eaLnBrk="1" hangingPunct="1"/>
            <a:r>
              <a:rPr lang="hr-HR" smtClean="0"/>
              <a:t>Povezana je s drugim </a:t>
            </a:r>
            <a:r>
              <a:rPr lang="hr-HR" b="1" smtClean="0"/>
              <a:t>društvenim</a:t>
            </a:r>
            <a:r>
              <a:rPr lang="hr-HR" smtClean="0"/>
              <a:t> znanostima (sociologija, političke znanosti, odgojne znanosti...), ali i s </a:t>
            </a:r>
            <a:r>
              <a:rPr lang="hr-HR" b="1" smtClean="0"/>
              <a:t>humanističkim</a:t>
            </a:r>
            <a:r>
              <a:rPr lang="hr-HR" smtClean="0"/>
              <a:t> (filozofija, jezici, književnost, likovna i glazbena umjetnost...) te s </a:t>
            </a:r>
            <a:r>
              <a:rPr lang="hr-HR" b="1" smtClean="0"/>
              <a:t>prirodnim</a:t>
            </a:r>
            <a:r>
              <a:rPr lang="hr-HR" smtClean="0"/>
              <a:t> znanostima (biologija, medicinske znanosti...)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Psihologija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2549525"/>
          </a:xfrm>
        </p:spPr>
        <p:txBody>
          <a:bodyPr/>
          <a:lstStyle/>
          <a:p>
            <a:pPr eaLnBrk="1" hangingPunct="1"/>
            <a:r>
              <a:rPr lang="en-US" smtClean="0"/>
              <a:t>je proizašla iz dva različita pristupa </a:t>
            </a:r>
            <a:r>
              <a:rPr lang="hr-HR" smtClean="0"/>
              <a:t>p</a:t>
            </a:r>
            <a:r>
              <a:rPr lang="en-US" smtClean="0"/>
              <a:t>roučavanja ljudskog ponašanja:  </a:t>
            </a:r>
            <a:endParaRPr lang="hr-HR" smtClean="0"/>
          </a:p>
          <a:p>
            <a:pPr eaLnBrk="1" hangingPunct="1"/>
            <a:endParaRPr lang="hr-HR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                   	FILOZOFIJE I FIZIOLOGIJE</a:t>
            </a:r>
          </a:p>
        </p:txBody>
      </p:sp>
      <p:pic>
        <p:nvPicPr>
          <p:cNvPr id="16388" name="Picture 4" descr="AG003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292600"/>
            <a:ext cx="177958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800" smtClean="0"/>
              <a:t>Znameniti filozofi i znanstvenici povezani s razvojem psihologije</a:t>
            </a:r>
            <a:endParaRPr lang="en-US" sz="3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00200"/>
            <a:ext cx="6994525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HIPOKRAT (460-377 p.n.e.), “otac medicine” je u izučavanju anatomije i fiziologije koristio metode seciranja i promatranja; smatrao je da je sjedište uma u mozgu</a:t>
            </a:r>
            <a:endParaRPr lang="hr-HR" sz="2400" smtClean="0"/>
          </a:p>
          <a:p>
            <a:pPr eaLnBrk="1" hangingPunct="1"/>
            <a:endParaRPr lang="hr-HR" sz="2400" smtClean="0"/>
          </a:p>
          <a:p>
            <a:pPr eaLnBrk="1" hangingPunct="1"/>
            <a:r>
              <a:rPr lang="en-US" sz="2400" smtClean="0"/>
              <a:t>P</a:t>
            </a:r>
            <a:r>
              <a:rPr lang="hr-HR" sz="2400" smtClean="0"/>
              <a:t>LATON</a:t>
            </a:r>
            <a:r>
              <a:rPr lang="en-US" sz="2400" smtClean="0"/>
              <a:t> (428-348 p.n.e.)</a:t>
            </a:r>
            <a:r>
              <a:rPr lang="hr-HR" sz="2400" smtClean="0"/>
              <a:t>, n</a:t>
            </a:r>
            <a:r>
              <a:rPr lang="en-US" sz="2400" smtClean="0"/>
              <a:t>je</a:t>
            </a:r>
            <a:r>
              <a:rPr lang="hr-HR" sz="2400" smtClean="0"/>
              <a:t>gov je</a:t>
            </a:r>
            <a:r>
              <a:rPr lang="en-US" sz="2400" smtClean="0"/>
              <a:t> pogled vezan uz </a:t>
            </a:r>
            <a:r>
              <a:rPr lang="en-US" sz="2400" i="1" smtClean="0"/>
              <a:t>racionalizam, </a:t>
            </a:r>
            <a:r>
              <a:rPr lang="en-US" sz="2400" smtClean="0"/>
              <a:t>naglašavanje značajnosti teoretiziranja koje ne mora biti temeljeno na empirijskim promatranjima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10477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pla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10636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800" smtClean="0"/>
              <a:t>Znameniti filozofi i znanstvenici povezani s razvojem psihologije</a:t>
            </a:r>
            <a:endParaRPr lang="en-US" sz="38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600200"/>
            <a:ext cx="7272338" cy="4530725"/>
          </a:xfrm>
        </p:spPr>
        <p:txBody>
          <a:bodyPr/>
          <a:lstStyle/>
          <a:p>
            <a:pPr eaLnBrk="1" hangingPunct="1"/>
            <a:r>
              <a:rPr lang="en-US" sz="2400" smtClean="0"/>
              <a:t>A</a:t>
            </a:r>
            <a:r>
              <a:rPr lang="hr-HR" sz="2400" smtClean="0"/>
              <a:t>RISTOTEL</a:t>
            </a:r>
            <a:r>
              <a:rPr lang="en-US" sz="2400" smtClean="0"/>
              <a:t> (oko 384-322 p.n.e.)</a:t>
            </a:r>
            <a:r>
              <a:rPr lang="hr-HR" sz="2400" smtClean="0"/>
              <a:t>, </a:t>
            </a:r>
            <a:r>
              <a:rPr lang="en-US" sz="2400" i="1" smtClean="0"/>
              <a:t>Peri Psyches</a:t>
            </a:r>
            <a:r>
              <a:rPr lang="hr-HR" sz="2400" i="1" smtClean="0"/>
              <a:t> </a:t>
            </a:r>
            <a:r>
              <a:rPr lang="en-US" sz="2400" smtClean="0"/>
              <a:t>knjiga o psihologiji: ljudsko je ponašanje podvrgnuto pravilima i zakonima; naglašava značajnost </a:t>
            </a:r>
            <a:r>
              <a:rPr lang="en-US" sz="2400" i="1" smtClean="0"/>
              <a:t>empirijskog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sz="2400" smtClean="0"/>
              <a:t>	</a:t>
            </a:r>
            <a:r>
              <a:rPr lang="en-US" sz="2400" smtClean="0"/>
              <a:t>Proučavao je osjete i percepciju, mišljenje, inteligenciju, pamćenje, motivaciju i emocije, ličnost</a:t>
            </a:r>
            <a:r>
              <a:rPr lang="hr-HR" sz="2400" smtClean="0"/>
              <a:t>.</a:t>
            </a:r>
            <a:endParaRPr lang="en-US" sz="2400" smtClean="0"/>
          </a:p>
          <a:p>
            <a:pPr eaLnBrk="1" hangingPunct="1">
              <a:buFont typeface="Wingdings" pitchFamily="2" charset="2"/>
              <a:buNone/>
            </a:pPr>
            <a:r>
              <a:rPr lang="hr-HR" sz="2400" smtClean="0"/>
              <a:t>	</a:t>
            </a:r>
            <a:r>
              <a:rPr lang="en-US" sz="2400" smtClean="0"/>
              <a:t>Ideje potječu iz </a:t>
            </a:r>
            <a:r>
              <a:rPr lang="en-US" sz="2400" i="1" smtClean="0"/>
              <a:t>iskustva</a:t>
            </a:r>
            <a:r>
              <a:rPr lang="hr-HR" sz="2400" i="1" smtClean="0"/>
              <a:t> (empirizam)</a:t>
            </a:r>
            <a:endParaRPr lang="en-US" sz="2400" i="1" smtClean="0"/>
          </a:p>
          <a:p>
            <a:pPr eaLnBrk="1" hangingPunct="1">
              <a:buFont typeface="Wingdings" pitchFamily="2" charset="2"/>
              <a:buNone/>
            </a:pPr>
            <a:r>
              <a:rPr lang="hr-HR" sz="2400" smtClean="0"/>
              <a:t>	</a:t>
            </a:r>
            <a:r>
              <a:rPr lang="en-US" sz="2400" smtClean="0"/>
              <a:t>Zakoni asocijacija</a:t>
            </a:r>
            <a:r>
              <a:rPr lang="hr-HR" sz="2400" smtClean="0"/>
              <a:t>:</a:t>
            </a:r>
            <a:r>
              <a:rPr lang="en-US" sz="2400" smtClean="0"/>
              <a:t> po sličnosti, kontrastu i dodiru</a:t>
            </a:r>
            <a:endParaRPr lang="en-US" sz="2400" i="1" smtClean="0"/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</p:txBody>
      </p:sp>
      <p:pic>
        <p:nvPicPr>
          <p:cNvPr id="18436" name="Picture 6" descr="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11255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Dihotomije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623050" cy="4530725"/>
          </a:xfrm>
        </p:spPr>
        <p:txBody>
          <a:bodyPr/>
          <a:lstStyle/>
          <a:p>
            <a:pPr eaLnBrk="1" hangingPunct="1"/>
            <a:r>
              <a:rPr lang="en-US" sz="2600" smtClean="0"/>
              <a:t>RACIONALIZAM - EMPIRIZAM</a:t>
            </a:r>
          </a:p>
          <a:p>
            <a:pPr eaLnBrk="1" hangingPunct="1"/>
            <a:r>
              <a:rPr lang="en-US" sz="2600" smtClean="0"/>
              <a:t>UROĐENO - STEČENO</a:t>
            </a:r>
          </a:p>
          <a:p>
            <a:pPr eaLnBrk="1" hangingPunct="1"/>
            <a:r>
              <a:rPr lang="en-US" sz="2600" smtClean="0"/>
              <a:t>DUALIZAM - MONIZAM</a:t>
            </a:r>
          </a:p>
          <a:p>
            <a:pPr eaLnBrk="1" hangingPunct="1"/>
            <a:r>
              <a:rPr lang="en-US" sz="2200" smtClean="0"/>
              <a:t>Početkom nove ere u Europi se nastavljaju rasprave o navedenim razlikama; međutim, u tom razdoblju empirizam nije smatran valjanim postupkom, a niti racionalizam ako nije podupirao crkvene dogme i doktrine.</a:t>
            </a:r>
            <a:endParaRPr lang="en-US" sz="2600" smtClean="0"/>
          </a:p>
          <a:p>
            <a:pPr eaLnBrk="1" hangingPunct="1"/>
            <a:endParaRPr lang="en-US" sz="2600" smtClean="0"/>
          </a:p>
          <a:p>
            <a:pPr eaLnBrk="1" hangingPunct="1"/>
            <a:endParaRPr lang="en-US" sz="2600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08850" y="1628775"/>
            <a:ext cx="1311275" cy="1981200"/>
          </a:xfrm>
          <a:noFill/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08850" y="3860800"/>
            <a:ext cx="1338263" cy="1981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Empiristi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35150" y="1557338"/>
            <a:ext cx="6935788" cy="4530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Francis </a:t>
            </a:r>
            <a:r>
              <a:rPr lang="en-US" sz="2600" b="1" dirty="0" smtClean="0"/>
              <a:t>Bacon</a:t>
            </a:r>
            <a:r>
              <a:rPr lang="en-US" sz="2600" dirty="0" smtClean="0"/>
              <a:t> </a:t>
            </a:r>
            <a:r>
              <a:rPr lang="en-US" sz="2000" dirty="0" smtClean="0"/>
              <a:t>(1556-1626)</a:t>
            </a:r>
            <a:r>
              <a:rPr lang="en-US" sz="2600" dirty="0" smtClean="0"/>
              <a:t>, </a:t>
            </a:r>
            <a:r>
              <a:rPr lang="en-US" sz="2600" dirty="0" err="1" smtClean="0"/>
              <a:t>jedan</a:t>
            </a:r>
            <a:r>
              <a:rPr lang="en-US" sz="2600" dirty="0" smtClean="0"/>
              <a:t> </a:t>
            </a:r>
            <a:r>
              <a:rPr lang="en-US" sz="2600" dirty="0" err="1" smtClean="0"/>
              <a:t>od</a:t>
            </a:r>
            <a:r>
              <a:rPr lang="en-US" sz="2600" dirty="0" smtClean="0"/>
              <a:t> </a:t>
            </a:r>
            <a:r>
              <a:rPr lang="en-US" sz="2600" dirty="0" err="1" smtClean="0"/>
              <a:t>osnivača</a:t>
            </a:r>
            <a:r>
              <a:rPr lang="en-US" sz="2600" dirty="0" smtClean="0"/>
              <a:t> </a:t>
            </a:r>
            <a:r>
              <a:rPr lang="en-US" sz="2600" dirty="0" err="1" smtClean="0"/>
              <a:t>engleskog</a:t>
            </a:r>
            <a:r>
              <a:rPr lang="en-US" sz="2600" dirty="0" smtClean="0"/>
              <a:t> </a:t>
            </a:r>
            <a:r>
              <a:rPr lang="en-US" sz="2600" i="1" dirty="0" err="1" smtClean="0"/>
              <a:t>empirizma</a:t>
            </a:r>
            <a:r>
              <a:rPr lang="en-US" sz="2600" dirty="0" smtClean="0"/>
              <a:t> </a:t>
            </a:r>
            <a:r>
              <a:rPr lang="en-US" sz="2600" dirty="0" err="1" smtClean="0"/>
              <a:t>smatra</a:t>
            </a:r>
            <a:r>
              <a:rPr lang="en-US" sz="2600" dirty="0" smtClean="0"/>
              <a:t>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znanstveno</a:t>
            </a:r>
            <a:r>
              <a:rPr lang="en-US" sz="2600" dirty="0" smtClean="0"/>
              <a:t> </a:t>
            </a:r>
            <a:r>
              <a:rPr lang="en-US" sz="2600" dirty="0" err="1" smtClean="0"/>
              <a:t>istraživanje</a:t>
            </a:r>
            <a:r>
              <a:rPr lang="en-US" sz="2600" dirty="0" smtClean="0"/>
              <a:t> </a:t>
            </a:r>
            <a:r>
              <a:rPr lang="en-US" sz="2600" dirty="0" err="1" smtClean="0"/>
              <a:t>treba</a:t>
            </a:r>
            <a:r>
              <a:rPr lang="en-US" sz="2600" dirty="0" smtClean="0"/>
              <a:t> </a:t>
            </a:r>
            <a:r>
              <a:rPr lang="en-US" sz="2600" dirty="0" err="1" smtClean="0"/>
              <a:t>biti</a:t>
            </a:r>
            <a:r>
              <a:rPr lang="en-US" sz="2600" dirty="0" smtClean="0"/>
              <a:t> </a:t>
            </a:r>
            <a:r>
              <a:rPr lang="en-US" sz="2600" dirty="0" err="1" smtClean="0"/>
              <a:t>empirijsko</a:t>
            </a:r>
            <a:endParaRPr lang="hr-HR" sz="2600" dirty="0" smtClean="0"/>
          </a:p>
          <a:p>
            <a:pPr eaLnBrk="1" hangingPunct="1"/>
            <a:endParaRPr lang="hr-HR" sz="2600" dirty="0" smtClean="0">
              <a:solidFill>
                <a:srgbClr val="FF0000"/>
              </a:solidFill>
            </a:endParaRPr>
          </a:p>
          <a:p>
            <a:pPr eaLnBrk="1" hangingPunct="1"/>
            <a:endParaRPr lang="en-US" sz="26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hr-HR" sz="2600" dirty="0" smtClean="0"/>
              <a:t>David </a:t>
            </a:r>
            <a:r>
              <a:rPr lang="hr-HR" sz="2600" b="1" dirty="0" smtClean="0"/>
              <a:t>Hume</a:t>
            </a:r>
            <a:r>
              <a:rPr lang="hr-HR" sz="2600" dirty="0" smtClean="0"/>
              <a:t> (1711 – 1776): Znanja koja primamo kroz senzacije vanjskog svijeta međusobno se asociraju, a ako razumijemo način na koji se događaju te asocijacije razumijeti ćemo i način na na koji nastaje svo ljudsko znanje. 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pic>
        <p:nvPicPr>
          <p:cNvPr id="972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28775"/>
            <a:ext cx="1512888" cy="1427163"/>
          </a:xfrm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7" name="Content Placeholder 6" descr="hume.jpg"/>
          <p:cNvPicPr>
            <a:picLocks noGrp="1" noChangeAspect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1512168" cy="1706338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Empiristi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752600"/>
            <a:ext cx="6769100" cy="41148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John </a:t>
            </a:r>
            <a:r>
              <a:rPr lang="en-US" sz="2600" b="1" dirty="0" smtClean="0"/>
              <a:t>Locke </a:t>
            </a:r>
            <a:r>
              <a:rPr lang="en-US" sz="2000" dirty="0" smtClean="0"/>
              <a:t>(1632-1704) - </a:t>
            </a:r>
            <a:r>
              <a:rPr lang="en-US" sz="2600" dirty="0" err="1" smtClean="0"/>
              <a:t>ništa</a:t>
            </a:r>
            <a:r>
              <a:rPr lang="en-US" sz="2600" dirty="0" smtClean="0"/>
              <a:t> ne </a:t>
            </a:r>
            <a:r>
              <a:rPr lang="en-US" sz="2600" dirty="0" err="1" smtClean="0"/>
              <a:t>može</a:t>
            </a:r>
            <a:r>
              <a:rPr lang="en-US" sz="2600" dirty="0" smtClean="0"/>
              <a:t> </a:t>
            </a:r>
            <a:r>
              <a:rPr lang="en-US" sz="2600" dirty="0" err="1" smtClean="0"/>
              <a:t>biti</a:t>
            </a:r>
            <a:r>
              <a:rPr lang="en-US" sz="2600" dirty="0" smtClean="0"/>
              <a:t> u </a:t>
            </a:r>
            <a:r>
              <a:rPr lang="en-US" sz="2600" dirty="0" err="1" smtClean="0"/>
              <a:t>našem</a:t>
            </a:r>
            <a:r>
              <a:rPr lang="en-US" sz="2600" dirty="0" smtClean="0"/>
              <a:t> </a:t>
            </a:r>
            <a:r>
              <a:rPr lang="en-US" sz="2600" dirty="0" err="1" smtClean="0"/>
              <a:t>razumu</a:t>
            </a:r>
            <a:r>
              <a:rPr lang="en-US" sz="2600" dirty="0" smtClean="0"/>
              <a:t> a </a:t>
            </a:r>
            <a:r>
              <a:rPr lang="en-US" sz="2600" dirty="0" err="1" smtClean="0"/>
              <a:t>da</a:t>
            </a:r>
            <a:r>
              <a:rPr lang="en-US" sz="2600" dirty="0" smtClean="0"/>
              <a:t> </a:t>
            </a:r>
            <a:r>
              <a:rPr lang="en-US" sz="2600" dirty="0" err="1" smtClean="0"/>
              <a:t>prethodno</a:t>
            </a:r>
            <a:r>
              <a:rPr lang="en-US" sz="2600" dirty="0" smtClean="0"/>
              <a:t> </a:t>
            </a:r>
            <a:r>
              <a:rPr lang="en-US" sz="2600" dirty="0" err="1" smtClean="0"/>
              <a:t>nije</a:t>
            </a:r>
            <a:r>
              <a:rPr lang="en-US" sz="2600" dirty="0" smtClean="0"/>
              <a:t> </a:t>
            </a:r>
            <a:r>
              <a:rPr lang="en-US" sz="2600" dirty="0" err="1" smtClean="0"/>
              <a:t>bilo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u </a:t>
            </a:r>
            <a:r>
              <a:rPr lang="en-US" sz="2600" dirty="0" err="1" smtClean="0"/>
              <a:t>osjetima</a:t>
            </a:r>
            <a:r>
              <a:rPr lang="en-US" sz="2600" dirty="0" smtClean="0"/>
              <a:t>; </a:t>
            </a:r>
            <a:r>
              <a:rPr lang="en-US" sz="2600" dirty="0" err="1" smtClean="0"/>
              <a:t>znanje</a:t>
            </a:r>
            <a:r>
              <a:rPr lang="en-US" sz="2600" dirty="0" smtClean="0"/>
              <a:t> se </a:t>
            </a:r>
            <a:r>
              <a:rPr lang="en-US" sz="2600" dirty="0" err="1" smtClean="0"/>
              <a:t>zasniva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iskustvu</a:t>
            </a:r>
            <a:r>
              <a:rPr lang="en-US" sz="2600" dirty="0" smtClean="0"/>
              <a:t>; “tabula rasa”</a:t>
            </a:r>
            <a:endParaRPr lang="hr-HR" sz="2600" dirty="0" smtClean="0"/>
          </a:p>
          <a:p>
            <a:pPr eaLnBrk="1" hangingPunct="1"/>
            <a:r>
              <a:rPr lang="en-US" sz="2600" dirty="0" smtClean="0"/>
              <a:t>James </a:t>
            </a:r>
            <a:r>
              <a:rPr lang="en-US" sz="2600" b="1" dirty="0" smtClean="0"/>
              <a:t>Mill </a:t>
            </a:r>
            <a:r>
              <a:rPr lang="en-US" sz="2000" dirty="0" smtClean="0"/>
              <a:t>(1773-1836) - </a:t>
            </a:r>
            <a:r>
              <a:rPr lang="en-US" sz="2600" dirty="0" err="1" smtClean="0"/>
              <a:t>određuje</a:t>
            </a:r>
            <a:r>
              <a:rPr lang="en-US" sz="2600" dirty="0" smtClean="0"/>
              <a:t> um u </a:t>
            </a:r>
            <a:r>
              <a:rPr lang="en-US" sz="2600" dirty="0" err="1" smtClean="0"/>
              <a:t>terminima</a:t>
            </a:r>
            <a:r>
              <a:rPr lang="en-US" sz="2600" dirty="0" smtClean="0"/>
              <a:t> </a:t>
            </a:r>
            <a:r>
              <a:rPr lang="en-US" sz="2600" dirty="0" err="1" smtClean="0"/>
              <a:t>mehanike</a:t>
            </a:r>
            <a:r>
              <a:rPr lang="en-US" sz="2600" dirty="0" smtClean="0"/>
              <a:t>: </a:t>
            </a:r>
            <a:r>
              <a:rPr lang="en-US" sz="2600" dirty="0" err="1" smtClean="0"/>
              <a:t>zakoni</a:t>
            </a:r>
            <a:r>
              <a:rPr lang="en-US" sz="2600" dirty="0" smtClean="0"/>
              <a:t> </a:t>
            </a:r>
            <a:r>
              <a:rPr lang="en-US" sz="2600" dirty="0" err="1" smtClean="0"/>
              <a:t>fizike</a:t>
            </a:r>
            <a:r>
              <a:rPr lang="en-US" sz="2600" dirty="0" smtClean="0"/>
              <a:t> </a:t>
            </a:r>
            <a:r>
              <a:rPr lang="en-US" sz="2600" dirty="0" err="1" smtClean="0"/>
              <a:t>mogu</a:t>
            </a:r>
            <a:r>
              <a:rPr lang="en-US" sz="2600" dirty="0" smtClean="0"/>
              <a:t> </a:t>
            </a:r>
            <a:r>
              <a:rPr lang="en-US" sz="2600" dirty="0" err="1" smtClean="0"/>
              <a:t>sve</a:t>
            </a:r>
            <a:r>
              <a:rPr lang="en-US" sz="2600" dirty="0" smtClean="0"/>
              <a:t> </a:t>
            </a:r>
            <a:r>
              <a:rPr lang="en-US" sz="2600" dirty="0" err="1" smtClean="0"/>
              <a:t>objasniti</a:t>
            </a:r>
            <a:r>
              <a:rPr lang="en-US" sz="2600" dirty="0" smtClean="0"/>
              <a:t> </a:t>
            </a:r>
            <a:r>
              <a:rPr lang="en-US" sz="2600" dirty="0" err="1" smtClean="0"/>
              <a:t>uključivši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aktivnosti</a:t>
            </a:r>
            <a:r>
              <a:rPr lang="en-US" sz="2600" dirty="0" smtClean="0"/>
              <a:t> </a:t>
            </a:r>
            <a:r>
              <a:rPr lang="en-US" sz="2600" dirty="0" err="1" smtClean="0"/>
              <a:t>našega</a:t>
            </a:r>
            <a:r>
              <a:rPr lang="en-US" sz="2600" dirty="0" smtClean="0"/>
              <a:t> </a:t>
            </a:r>
            <a:r>
              <a:rPr lang="en-US" sz="2600" dirty="0" err="1" smtClean="0"/>
              <a:t>uma</a:t>
            </a:r>
            <a:r>
              <a:rPr lang="en-US" sz="2600" dirty="0" smtClean="0"/>
              <a:t> (</a:t>
            </a:r>
            <a:r>
              <a:rPr lang="en-US" sz="2600" dirty="0" err="1" smtClean="0"/>
              <a:t>začeci</a:t>
            </a:r>
            <a:r>
              <a:rPr lang="en-US" sz="2600" dirty="0" smtClean="0"/>
              <a:t> </a:t>
            </a:r>
            <a:r>
              <a:rPr lang="en-US" sz="2600" i="1" dirty="0" err="1" smtClean="0"/>
              <a:t>materijalizma</a:t>
            </a:r>
            <a:r>
              <a:rPr lang="hr-HR" sz="2600" i="1" dirty="0" smtClean="0"/>
              <a:t> i znanstvenoga redukcionizma</a:t>
            </a:r>
            <a:r>
              <a:rPr lang="en-US" sz="2600" dirty="0" smtClean="0"/>
              <a:t>)</a:t>
            </a:r>
          </a:p>
        </p:txBody>
      </p:sp>
      <p:pic>
        <p:nvPicPr>
          <p:cNvPr id="983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380288" y="1628775"/>
            <a:ext cx="1331912" cy="1765300"/>
          </a:xfrm>
          <a:noFill/>
        </p:spPr>
      </p:pic>
      <p:pic>
        <p:nvPicPr>
          <p:cNvPr id="983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380288" y="4076700"/>
            <a:ext cx="1333500" cy="1838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Što je psihologija?</a:t>
            </a:r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600" dirty="0" smtClean="0"/>
              <a:t>Primjeri pitanja kojima se psihologija bavi: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Kako je način na koji su vas roditelji odgajali povezan s načinom na koji ćete odgajati svoju djecu?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Kako na najbolji način prekinuti ovisnost o drogi?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Možete li se prisjetiti događaja ranoga djetinjstva u više detalja ako ste hipnotizirani?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Koliko je psihoterapija učinkovita u tretmanu depresije?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Možemo li poboljšati učenje pomoću tvari koje utječu na olakšanje neuralne transmisije?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Kako dugotrajan stres utječe na imunološki sustav?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Kako potaknuti čitanje u djece?</a:t>
            </a:r>
          </a:p>
          <a:p>
            <a:pPr lvl="1" eaLnBrk="1" hangingPunct="1">
              <a:lnSpc>
                <a:spcPct val="90000"/>
              </a:lnSpc>
            </a:pPr>
            <a:r>
              <a:rPr lang="hr-HR" sz="2200" dirty="0" smtClean="0"/>
              <a:t>...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Rene Descartes </a:t>
            </a:r>
            <a:r>
              <a:rPr lang="en-US" sz="2500" smtClean="0"/>
              <a:t>(1596-1650)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Francuski filozof i matematičar; smatra se ocem suvremene filozofije i biološke tradicije </a:t>
            </a:r>
          </a:p>
          <a:p>
            <a:pPr eaLnBrk="1" hangingPunct="1"/>
            <a:r>
              <a:rPr lang="en-US" smtClean="0"/>
              <a:t>Ljudsko je tijelo nalik stroju - prvi je opisao automatske pokrete koji su izvan naše volje i nazvao ih refleksima </a:t>
            </a:r>
            <a:r>
              <a:rPr lang="en-US" sz="2100" smtClean="0"/>
              <a:t>(živci su cijevi kojima teče žitka tekućina </a:t>
            </a:r>
            <a:r>
              <a:rPr lang="en-US" sz="2100" i="1" smtClean="0"/>
              <a:t>spiritus</a:t>
            </a:r>
            <a:r>
              <a:rPr lang="en-US" sz="2100" smtClean="0"/>
              <a:t>)</a:t>
            </a:r>
            <a:endParaRPr lang="en-US" smtClean="0"/>
          </a:p>
          <a:p>
            <a:pPr eaLnBrk="1" hangingPunct="1"/>
            <a:r>
              <a:rPr lang="en-US" i="1" smtClean="0"/>
              <a:t>Cogito, ergo sum</a:t>
            </a:r>
            <a:r>
              <a:rPr lang="en-US" smtClean="0"/>
              <a:t> - ono što ljude razlikuje od ostalih živih bića je posjedovanje uma</a:t>
            </a:r>
          </a:p>
        </p:txBody>
      </p:sp>
      <p:pic>
        <p:nvPicPr>
          <p:cNvPr id="22532" name="Picture 4" descr="descar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115888"/>
            <a:ext cx="1306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/>
              <a:t>Kartezijanski dualizam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772400" cy="4343400"/>
          </a:xfrm>
        </p:spPr>
        <p:txBody>
          <a:bodyPr/>
          <a:lstStyle/>
          <a:p>
            <a:pPr eaLnBrk="1" hangingPunct="1"/>
            <a:r>
              <a:rPr lang="en-US" smtClean="0"/>
              <a:t>Um je jedinstvena ljudska osobina i nije pod utjecajem zakona fizike, neovisan o pri</a:t>
            </a:r>
            <a:r>
              <a:rPr lang="hr-HR" smtClean="0"/>
              <a:t>rod</a:t>
            </a:r>
            <a:r>
              <a:rPr lang="en-US" smtClean="0"/>
              <a:t>nim supstancijama i stoga jednako tako neovisan o tijelu </a:t>
            </a:r>
          </a:p>
          <a:p>
            <a:pPr eaLnBrk="1" hangingPunct="1"/>
            <a:r>
              <a:rPr lang="en-US" i="1" smtClean="0"/>
              <a:t>Kartezijanski dualizam </a:t>
            </a:r>
            <a:r>
              <a:rPr lang="en-US" smtClean="0"/>
              <a:t>- odvojenost uma (duše) i tijela</a:t>
            </a:r>
          </a:p>
          <a:p>
            <a:pPr eaLnBrk="1" hangingPunct="1"/>
            <a:r>
              <a:rPr lang="en-US" smtClean="0"/>
              <a:t>Um kontrolira pokrete tijela, a tijelo putem osjetnih organa pruža informacije o događajima u okolini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i="1" dirty="0" smtClean="0"/>
              <a:t>Čovjek stroj</a:t>
            </a:r>
            <a:r>
              <a:rPr lang="hr-HR" dirty="0" smtClean="0"/>
              <a:t> </a:t>
            </a:r>
            <a:endParaRPr lang="en-US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5816" y="1124744"/>
            <a:ext cx="5976664" cy="4666456"/>
          </a:xfrm>
        </p:spPr>
        <p:txBody>
          <a:bodyPr/>
          <a:lstStyle/>
          <a:p>
            <a:pPr eaLnBrk="1" hangingPunct="1"/>
            <a:endParaRPr lang="hr-HR" sz="2800" dirty="0" smtClean="0"/>
          </a:p>
          <a:p>
            <a:pPr eaLnBrk="1" hangingPunct="1"/>
            <a:r>
              <a:rPr lang="hr-HR" sz="2800" dirty="0" smtClean="0"/>
              <a:t>Descartes: zvijeri – mašine</a:t>
            </a:r>
          </a:p>
          <a:p>
            <a:pPr eaLnBrk="1" hangingPunct="1"/>
            <a:endParaRPr lang="hr-HR" sz="2800" dirty="0" smtClean="0"/>
          </a:p>
          <a:p>
            <a:pPr eaLnBrk="1" hangingPunct="1"/>
            <a:r>
              <a:rPr lang="hr-HR" sz="2800" dirty="0" smtClean="0"/>
              <a:t>Offray de la Mettrie (1709 – 1751):</a:t>
            </a:r>
          </a:p>
          <a:p>
            <a:pPr eaLnBrk="1" hangingPunct="1">
              <a:buNone/>
            </a:pPr>
            <a:r>
              <a:rPr lang="hr-HR" sz="2800" dirty="0" smtClean="0"/>
              <a:t>	u podlozi mentalnih aktivnosti stoje organski procesi</a:t>
            </a:r>
          </a:p>
          <a:p>
            <a:pPr eaLnBrk="1" hangingPunct="1">
              <a:buNone/>
            </a:pPr>
            <a:r>
              <a:rPr lang="hr-HR" sz="2800" dirty="0" smtClean="0">
                <a:sym typeface="Wingdings" pitchFamily="2" charset="2"/>
              </a:rPr>
              <a:t> Ljudi mašine</a:t>
            </a:r>
            <a:endParaRPr lang="en-US" sz="2800" dirty="0" smtClean="0"/>
          </a:p>
        </p:txBody>
      </p:sp>
      <p:pic>
        <p:nvPicPr>
          <p:cNvPr id="4" name="Picture 3" descr="Julien_Offray_de_La_Mett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88840"/>
            <a:ext cx="2484993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Immanuel Kant </a:t>
            </a:r>
            <a:r>
              <a:rPr lang="en-US" sz="2500" smtClean="0"/>
              <a:t>(1724-1804)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7786687" cy="4248150"/>
          </a:xfrm>
        </p:spPr>
        <p:txBody>
          <a:bodyPr/>
          <a:lstStyle/>
          <a:p>
            <a:pPr eaLnBrk="1" hangingPunct="1"/>
            <a:r>
              <a:rPr lang="en-US" sz="2600" dirty="0" err="1" smtClean="0"/>
              <a:t>Proces</a:t>
            </a:r>
            <a:r>
              <a:rPr lang="en-US" sz="2600" dirty="0" smtClean="0"/>
              <a:t> </a:t>
            </a:r>
            <a:r>
              <a:rPr lang="en-US" sz="2600" dirty="0" err="1" smtClean="0"/>
              <a:t>dijalektičke</a:t>
            </a:r>
            <a:r>
              <a:rPr lang="en-US" sz="2600" dirty="0" smtClean="0"/>
              <a:t> </a:t>
            </a:r>
            <a:r>
              <a:rPr lang="en-US" sz="2600" dirty="0" err="1" smtClean="0"/>
              <a:t>sinteze</a:t>
            </a:r>
            <a:r>
              <a:rPr lang="en-US" sz="2600" dirty="0" smtClean="0"/>
              <a:t> </a:t>
            </a:r>
            <a:r>
              <a:rPr lang="en-US" sz="2600" dirty="0" err="1" smtClean="0"/>
              <a:t>dualizma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monizma</a:t>
            </a:r>
            <a:r>
              <a:rPr lang="en-US" sz="2600" dirty="0" smtClean="0"/>
              <a:t>, </a:t>
            </a:r>
            <a:r>
              <a:rPr lang="en-US" sz="2600" dirty="0" err="1" smtClean="0"/>
              <a:t>empirizma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racionalizma</a:t>
            </a:r>
            <a:endParaRPr lang="en-US" sz="2600" dirty="0" smtClean="0"/>
          </a:p>
          <a:p>
            <a:pPr eaLnBrk="1" hangingPunct="1"/>
            <a:r>
              <a:rPr lang="en-US" sz="2600" dirty="0" err="1" smtClean="0"/>
              <a:t>Skup</a:t>
            </a:r>
            <a:r>
              <a:rPr lang="en-US" sz="2600" dirty="0" smtClean="0"/>
              <a:t> </a:t>
            </a:r>
            <a:r>
              <a:rPr lang="en-US" sz="2600" dirty="0" err="1" smtClean="0"/>
              <a:t>sposobnosti</a:t>
            </a:r>
            <a:r>
              <a:rPr lang="en-US" sz="2600" dirty="0" smtClean="0"/>
              <a:t>: </a:t>
            </a:r>
            <a:r>
              <a:rPr lang="en-US" sz="2200" dirty="0" err="1" smtClean="0"/>
              <a:t>osjeti</a:t>
            </a:r>
            <a:r>
              <a:rPr lang="en-US" sz="2200" dirty="0" smtClean="0"/>
              <a:t>, </a:t>
            </a:r>
            <a:r>
              <a:rPr lang="en-US" sz="2200" dirty="0" err="1" smtClean="0"/>
              <a:t>razumijevanje</a:t>
            </a:r>
            <a:r>
              <a:rPr lang="hr-HR" sz="2200" dirty="0" smtClean="0"/>
              <a:t> (razum)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um - </a:t>
            </a:r>
            <a:r>
              <a:rPr lang="en-US" sz="2200" dirty="0" err="1" smtClean="0"/>
              <a:t>zajedničkom</a:t>
            </a:r>
            <a:r>
              <a:rPr lang="en-US" sz="2200" dirty="0" smtClean="0"/>
              <a:t> </a:t>
            </a:r>
            <a:r>
              <a:rPr lang="en-US" sz="2200" dirty="0" err="1" smtClean="0"/>
              <a:t>aktivnošću</a:t>
            </a:r>
            <a:r>
              <a:rPr lang="en-US" sz="2200" dirty="0" smtClean="0"/>
              <a:t> </a:t>
            </a:r>
            <a:r>
              <a:rPr lang="en-US" sz="2200" dirty="0" err="1" smtClean="0"/>
              <a:t>stvaraju</a:t>
            </a:r>
            <a:r>
              <a:rPr lang="en-US" sz="2200" dirty="0" smtClean="0"/>
              <a:t> </a:t>
            </a:r>
            <a:r>
              <a:rPr lang="en-US" sz="2200" dirty="0" err="1" smtClean="0"/>
              <a:t>vezu</a:t>
            </a:r>
            <a:r>
              <a:rPr lang="en-US" sz="2200" dirty="0" smtClean="0"/>
              <a:t> </a:t>
            </a:r>
            <a:r>
              <a:rPr lang="en-US" sz="2200" dirty="0" err="1" smtClean="0"/>
              <a:t>između</a:t>
            </a:r>
            <a:r>
              <a:rPr lang="en-US" sz="2200" dirty="0" smtClean="0"/>
              <a:t> </a:t>
            </a:r>
            <a:r>
              <a:rPr lang="en-US" sz="2200" dirty="0" err="1" smtClean="0"/>
              <a:t>uma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tijela</a:t>
            </a:r>
            <a:endParaRPr lang="hr-HR" sz="2200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FF0000"/>
                </a:solidFill>
              </a:rPr>
              <a:t>A posteriori</a:t>
            </a:r>
            <a:r>
              <a:rPr lang="en-US" sz="2200" i="1" dirty="0" smtClean="0"/>
              <a:t> </a:t>
            </a:r>
            <a:r>
              <a:rPr lang="en-US" sz="2200" dirty="0" err="1" smtClean="0"/>
              <a:t>znanje</a:t>
            </a:r>
            <a:r>
              <a:rPr lang="en-US" sz="2200" dirty="0" smtClean="0"/>
              <a:t>, </a:t>
            </a:r>
            <a:r>
              <a:rPr lang="en-US" sz="2200" dirty="0" err="1" smtClean="0"/>
              <a:t>stečeno</a:t>
            </a:r>
            <a:r>
              <a:rPr lang="en-US" sz="2200" dirty="0" smtClean="0"/>
              <a:t> </a:t>
            </a:r>
            <a:r>
              <a:rPr lang="en-US" sz="2200" dirty="0" err="1" smtClean="0"/>
              <a:t>nakon</a:t>
            </a:r>
            <a:r>
              <a:rPr lang="en-US" sz="2200" dirty="0" smtClean="0"/>
              <a:t> </a:t>
            </a:r>
            <a:r>
              <a:rPr lang="en-US" sz="2200" dirty="0" err="1" smtClean="0"/>
              <a:t>iskustva</a:t>
            </a:r>
            <a:r>
              <a:rPr lang="en-US" sz="2200" dirty="0" smtClean="0"/>
              <a:t>;        </a:t>
            </a:r>
            <a:endParaRPr lang="hr-HR" sz="22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200" i="1" dirty="0" smtClean="0">
                <a:solidFill>
                  <a:srgbClr val="FF0000"/>
                </a:solidFill>
              </a:rPr>
              <a:t>A priori</a:t>
            </a:r>
            <a:r>
              <a:rPr lang="en-US" sz="2200" i="1" dirty="0" smtClean="0"/>
              <a:t> </a:t>
            </a:r>
            <a:r>
              <a:rPr lang="en-US" sz="2200" dirty="0" err="1" smtClean="0"/>
              <a:t>znanje</a:t>
            </a:r>
            <a:r>
              <a:rPr lang="en-US" sz="2200" dirty="0" smtClean="0"/>
              <a:t>, </a:t>
            </a:r>
            <a:r>
              <a:rPr lang="en-US" sz="2200" dirty="0" err="1" smtClean="0"/>
              <a:t>neovisno</a:t>
            </a:r>
            <a:r>
              <a:rPr lang="en-US" sz="2200" dirty="0" smtClean="0"/>
              <a:t> o </a:t>
            </a:r>
            <a:r>
              <a:rPr lang="en-US" sz="2200" dirty="0" err="1" smtClean="0"/>
              <a:t>našem</a:t>
            </a:r>
            <a:r>
              <a:rPr lang="en-US" sz="2200" dirty="0" smtClean="0"/>
              <a:t> </a:t>
            </a:r>
            <a:r>
              <a:rPr lang="en-US" sz="2200" dirty="0" err="1" smtClean="0"/>
              <a:t>individualnom</a:t>
            </a:r>
            <a:r>
              <a:rPr lang="en-US" sz="2200" dirty="0" smtClean="0"/>
              <a:t> </a:t>
            </a:r>
            <a:r>
              <a:rPr lang="en-US" sz="2200" dirty="0" err="1" smtClean="0"/>
              <a:t>iskustvu</a:t>
            </a:r>
            <a:r>
              <a:rPr lang="en-US" sz="2200" dirty="0" smtClean="0"/>
              <a:t> (</a:t>
            </a:r>
            <a:r>
              <a:rPr lang="en-US" sz="2200" dirty="0" err="1" smtClean="0"/>
              <a:t>stečeno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urođeno</a:t>
            </a:r>
            <a:r>
              <a:rPr lang="en-US" sz="2200" dirty="0" smtClean="0"/>
              <a:t> </a:t>
            </a:r>
            <a:r>
              <a:rPr lang="en-US" sz="2200" dirty="0" err="1" smtClean="0"/>
              <a:t>znanje</a:t>
            </a:r>
            <a:r>
              <a:rPr lang="en-US" sz="2200" dirty="0" smtClean="0"/>
              <a:t>)</a:t>
            </a:r>
            <a:endParaRPr lang="hr-HR" sz="2200" dirty="0" smtClean="0"/>
          </a:p>
          <a:p>
            <a:pPr eaLnBrk="1" hangingPunct="1">
              <a:buFont typeface="Wingdings" pitchFamily="2" charset="2"/>
              <a:buNone/>
            </a:pPr>
            <a:endParaRPr lang="en-US" sz="2200" dirty="0" smtClean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24750" y="188913"/>
            <a:ext cx="1200150" cy="15827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Stoljeće 19.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Principi materijalizma i empirizma - objektivno istraživanja ljudskoga uma - znanstveni pristup u psihologiji</a:t>
            </a:r>
          </a:p>
          <a:p>
            <a:pPr eaLnBrk="1" hangingPunct="1"/>
            <a:r>
              <a:rPr lang="en-US" smtClean="0"/>
              <a:t>Napredak prirodnih znanosti </a:t>
            </a:r>
            <a:r>
              <a:rPr lang="en-US" sz="2100" smtClean="0"/>
              <a:t>(posebno biologije i fiziologije) </a:t>
            </a:r>
            <a:r>
              <a:rPr lang="en-US" smtClean="0"/>
              <a:t>naglašavajući eksperimentiranje i verificiranje, zajedno s kritički i analitički usmjerenom filozofijom, utire put za formiranje nove znanosti: </a:t>
            </a:r>
            <a:r>
              <a:rPr lang="en-US" smtClean="0">
                <a:solidFill>
                  <a:srgbClr val="003366"/>
                </a:solidFill>
              </a:rPr>
              <a:t>PSIHOLOGIJE!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Wilhelm Wundt </a:t>
            </a:r>
            <a:r>
              <a:rPr lang="en-US" sz="2500" smtClean="0"/>
              <a:t>(1832-1920)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268413"/>
            <a:ext cx="7570788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Godine </a:t>
            </a:r>
            <a:r>
              <a:rPr lang="en-US" sz="2600" b="1" smtClean="0"/>
              <a:t>1879.</a:t>
            </a:r>
            <a:r>
              <a:rPr lang="en-US" sz="2600" smtClean="0"/>
              <a:t> osnovao je prvi laboratorij za psihologiju na Sveučilištu u Leipzigu!</a:t>
            </a:r>
            <a:endParaRPr lang="hr-HR" sz="2600" smtClean="0"/>
          </a:p>
          <a:p>
            <a:pPr eaLnBrk="1" hangingPunct="1">
              <a:lnSpc>
                <a:spcPct val="80000"/>
              </a:lnSpc>
            </a:pPr>
            <a:r>
              <a:rPr lang="hr-HR" sz="2000" smtClean="0"/>
              <a:t>1862. nudi tečaj iz “psihologije kao prirodne znanosti”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1881. osniva prvi časopis za objavljivanje istraživačkih radova s područja psihologije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Izdaje knjigu </a:t>
            </a:r>
            <a:r>
              <a:rPr lang="en-US" sz="2000" i="1" smtClean="0"/>
              <a:t>Principi fiziološke psihologije</a:t>
            </a:r>
            <a:r>
              <a:rPr lang="hr-HR" sz="2000" i="1" smtClean="0"/>
              <a:t> </a:t>
            </a:r>
            <a:r>
              <a:rPr lang="hr-HR" sz="2000" smtClean="0"/>
              <a:t>(1873/1874)</a:t>
            </a: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začetnik STRUKTURALIZMA: ustrojstvo svjesnih doživljaja</a:t>
            </a:r>
            <a:r>
              <a:rPr lang="hr-HR" sz="2000" smtClean="0"/>
              <a:t> (</a:t>
            </a:r>
            <a:r>
              <a:rPr lang="hr-HR" sz="2000" b="1" smtClean="0"/>
              <a:t>struktura uma</a:t>
            </a:r>
            <a:r>
              <a:rPr lang="hr-HR" sz="2000" smtClean="0"/>
              <a:t>):</a:t>
            </a:r>
            <a:endParaRPr lang="en-US" sz="2200" smtClean="0"/>
          </a:p>
          <a:p>
            <a:pPr lvl="2" eaLnBrk="1" hangingPunct="1">
              <a:lnSpc>
                <a:spcPct val="80000"/>
              </a:lnSpc>
            </a:pPr>
            <a:r>
              <a:rPr lang="hr-HR" sz="1800" smtClean="0"/>
              <a:t>Pronalaženje bazičnih elemenata svjesnih procesa</a:t>
            </a:r>
            <a:endParaRPr lang="en-US" sz="1800" smtClean="0"/>
          </a:p>
          <a:p>
            <a:pPr lvl="2" eaLnBrk="1" hangingPunct="1">
              <a:lnSpc>
                <a:spcPct val="80000"/>
              </a:lnSpc>
            </a:pPr>
            <a:r>
              <a:rPr lang="hr-HR" sz="1800" smtClean="0"/>
              <a:t>Otkrivanje kako su elementi </a:t>
            </a:r>
            <a:r>
              <a:rPr lang="en-US" sz="1800" smtClean="0"/>
              <a:t>(</a:t>
            </a:r>
            <a:r>
              <a:rPr lang="hr-HR" sz="1800" smtClean="0"/>
              <a:t>osjeti i osjećaji</a:t>
            </a:r>
            <a:r>
              <a:rPr lang="en-US" sz="1800" smtClean="0"/>
              <a:t>) </a:t>
            </a:r>
            <a:r>
              <a:rPr lang="hr-HR" sz="1800" smtClean="0"/>
              <a:t>povezani</a:t>
            </a:r>
            <a:endParaRPr lang="en-US" sz="1800" smtClean="0"/>
          </a:p>
          <a:p>
            <a:pPr lvl="2" eaLnBrk="1" hangingPunct="1">
              <a:lnSpc>
                <a:spcPct val="80000"/>
              </a:lnSpc>
            </a:pPr>
            <a:r>
              <a:rPr lang="hr-HR" sz="1800" smtClean="0"/>
              <a:t>Specifični zakoni povezanosti</a:t>
            </a:r>
            <a:endParaRPr lang="en-US" sz="180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Introsp</a:t>
            </a:r>
            <a:r>
              <a:rPr lang="hr-HR" sz="2000" b="1" smtClean="0"/>
              <a:t>ekcija</a:t>
            </a:r>
            <a:r>
              <a:rPr lang="hr-HR" sz="2000" smtClean="0"/>
              <a:t> - Samopromatranje</a:t>
            </a:r>
            <a:r>
              <a:rPr lang="en-US" sz="2000" smtClean="0"/>
              <a:t>: ‘</a:t>
            </a:r>
            <a:r>
              <a:rPr lang="hr-HR" sz="2000" smtClean="0"/>
              <a:t>vidjeti</a:t>
            </a:r>
            <a:r>
              <a:rPr lang="en-US" sz="2000" smtClean="0"/>
              <a:t>’ mental</a:t>
            </a:r>
            <a:r>
              <a:rPr lang="hr-HR" sz="2000" smtClean="0"/>
              <a:t>ne</a:t>
            </a:r>
            <a:r>
              <a:rPr lang="en-US" sz="2000" smtClean="0"/>
              <a:t> proce</a:t>
            </a:r>
            <a:r>
              <a:rPr lang="hr-HR" sz="2000" smtClean="0"/>
              <a:t>se kroz neposredno iskustvo</a:t>
            </a:r>
            <a:endParaRPr lang="en-US" sz="2000" smtClean="0"/>
          </a:p>
          <a:p>
            <a:pPr lvl="2" eaLnBrk="1" hangingPunct="1">
              <a:lnSpc>
                <a:spcPct val="80000"/>
              </a:lnSpc>
            </a:pPr>
            <a:endParaRPr lang="en-US" sz="1700" smtClean="0"/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Edward Tichener </a:t>
            </a:r>
            <a:r>
              <a:rPr lang="en-US" sz="1700" smtClean="0"/>
              <a:t>(1867-1927)</a:t>
            </a:r>
            <a:r>
              <a:rPr lang="en-US" sz="2600" smtClean="0"/>
              <a:t> </a:t>
            </a:r>
            <a:r>
              <a:rPr lang="en-US" sz="2000" smtClean="0"/>
              <a:t>korištenje </a:t>
            </a:r>
            <a:r>
              <a:rPr lang="en-US" sz="2000" b="1" smtClean="0"/>
              <a:t>introspekcije </a:t>
            </a:r>
            <a:r>
              <a:rPr lang="en-US" sz="2000" smtClean="0"/>
              <a:t>za analizu strukture sadržaja svijesti</a:t>
            </a:r>
          </a:p>
        </p:txBody>
      </p:sp>
      <p:pic>
        <p:nvPicPr>
          <p:cNvPr id="26628" name="Picture 4" descr="Wund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0963" y="188913"/>
            <a:ext cx="12811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Picture 5" descr="Wundt u labu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740650" y="5516563"/>
            <a:ext cx="1168400" cy="1206500"/>
          </a:xfrm>
          <a:effectLst>
            <a:outerShdw dist="28398" dir="3806097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William James </a:t>
            </a:r>
            <a:r>
              <a:rPr lang="en-US" sz="2500" smtClean="0"/>
              <a:t>(1842-1910)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52600"/>
            <a:ext cx="59769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i="1" smtClean="0"/>
              <a:t>Načela psihologije </a:t>
            </a:r>
            <a:r>
              <a:rPr lang="en-US" sz="2800" smtClean="0"/>
              <a:t>(1890), </a:t>
            </a:r>
            <a:r>
              <a:rPr lang="en-US" sz="2200" smtClean="0"/>
              <a:t>jedna od najutjecajnijih knjiga u psihologiji</a:t>
            </a:r>
            <a:r>
              <a:rPr lang="hr-HR" sz="2200" smtClean="0"/>
              <a:t>.</a:t>
            </a:r>
            <a:r>
              <a:rPr lang="en-US" sz="2200" smtClean="0"/>
              <a:t> </a:t>
            </a:r>
            <a:r>
              <a:rPr lang="en-US" sz="2500" smtClean="0"/>
              <a:t>Začetnik je FUNKCIONALIZMA, čiji su principi: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o"/>
            </a:pPr>
            <a:r>
              <a:rPr lang="en-US" sz="2200" smtClean="0"/>
              <a:t>istraživanje mentalnih </a:t>
            </a:r>
            <a:r>
              <a:rPr lang="en-US" sz="2200" b="1" smtClean="0"/>
              <a:t>procesa</a:t>
            </a:r>
            <a:r>
              <a:rPr lang="en-US" sz="2200" smtClean="0"/>
              <a:t>, a ne mentalnih struktura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o"/>
            </a:pPr>
            <a:r>
              <a:rPr lang="en-US" sz="2200" smtClean="0"/>
              <a:t>određivanje mentalnih procesa kao dijelova biološke aktivnosti organizma i aspekta prilagodbe organizma na okolinu (evolucija)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o"/>
            </a:pPr>
            <a:r>
              <a:rPr lang="en-US" sz="2200" smtClean="0"/>
              <a:t>istraživanje odnosa između okoline i odgovora organizma na okolinu </a:t>
            </a:r>
            <a:r>
              <a:rPr lang="hr-HR" sz="2200" smtClean="0"/>
              <a:t>- </a:t>
            </a:r>
            <a:r>
              <a:rPr lang="en-US" sz="2200" smtClean="0"/>
              <a:t>      </a:t>
            </a:r>
            <a:r>
              <a:rPr lang="en-US" sz="2800" smtClean="0"/>
              <a:t> </a:t>
            </a:r>
            <a:r>
              <a:rPr lang="hr-HR" sz="2000" smtClean="0"/>
              <a:t>Primjena </a:t>
            </a:r>
            <a:r>
              <a:rPr lang="en-US" sz="2000" smtClean="0"/>
              <a:t>Darwin</a:t>
            </a:r>
            <a:r>
              <a:rPr lang="hr-HR" sz="2000" smtClean="0"/>
              <a:t>ove</a:t>
            </a:r>
            <a:r>
              <a:rPr lang="en-US" sz="2000" smtClean="0"/>
              <a:t> t</a:t>
            </a:r>
            <a:r>
              <a:rPr lang="hr-HR" sz="2000" smtClean="0"/>
              <a:t>eorije</a:t>
            </a:r>
            <a:r>
              <a:rPr lang="en-US" sz="2000" smtClean="0"/>
              <a:t> </a:t>
            </a:r>
            <a:r>
              <a:rPr lang="hr-HR" sz="2000" smtClean="0"/>
              <a:t>o prirodnoj selekciji na mentalne procese</a:t>
            </a:r>
            <a:endParaRPr lang="en-US" sz="2000" smtClean="0"/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o"/>
            </a:pPr>
            <a:endParaRPr lang="en-US" sz="2800" smtClean="0"/>
          </a:p>
        </p:txBody>
      </p:sp>
      <p:pic>
        <p:nvPicPr>
          <p:cNvPr id="1044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557338"/>
            <a:ext cx="2468562" cy="35290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800" smtClean="0"/>
              <a:t>Wertheimer </a:t>
            </a:r>
            <a:r>
              <a:rPr lang="en-US" sz="2100" smtClean="0"/>
              <a:t>(1880-1943),</a:t>
            </a:r>
            <a:r>
              <a:rPr lang="en-US" sz="3800" smtClean="0"/>
              <a:t> Koffka </a:t>
            </a:r>
            <a:r>
              <a:rPr lang="en-US" sz="2100" smtClean="0"/>
              <a:t>(1886-1941)</a:t>
            </a:r>
            <a:r>
              <a:rPr lang="en-US" sz="3800" smtClean="0"/>
              <a:t> i Kohler </a:t>
            </a:r>
            <a:r>
              <a:rPr lang="en-US" sz="2100" smtClean="0"/>
              <a:t>(1887-1967)</a:t>
            </a:r>
            <a:endParaRPr lang="en-US" sz="38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011863" cy="2082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Utemeljitelji GEŠTALTIZMA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“percepcija je nešto više od zbroja dijelova od kojih se sastoji”</a:t>
            </a:r>
            <a:endParaRPr lang="hr-HR" sz="2600" smtClean="0"/>
          </a:p>
          <a:p>
            <a:pPr eaLnBrk="1" hangingPunct="1">
              <a:lnSpc>
                <a:spcPct val="90000"/>
              </a:lnSpc>
            </a:pPr>
            <a:r>
              <a:rPr lang="hr-HR" sz="2600" smtClean="0"/>
              <a:t>Istraživali su kako se osjeti povezuju u smisleno perceptivno iskustvo</a:t>
            </a:r>
            <a:endParaRPr lang="en-US" sz="2600" smtClean="0"/>
          </a:p>
          <a:p>
            <a:pPr eaLnBrk="1" hangingPunct="1">
              <a:lnSpc>
                <a:spcPct val="90000"/>
              </a:lnSpc>
            </a:pPr>
            <a:endParaRPr lang="en-US" sz="2600" smtClean="0"/>
          </a:p>
        </p:txBody>
      </p:sp>
      <p:pic>
        <p:nvPicPr>
          <p:cNvPr id="29700" name="Picture 4" descr="g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1125538"/>
            <a:ext cx="18748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gesta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644900"/>
            <a:ext cx="40322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lica va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005263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J. B. Watson</a:t>
            </a:r>
            <a:r>
              <a:rPr lang="en-US" smtClean="0"/>
              <a:t> </a:t>
            </a:r>
            <a:r>
              <a:rPr lang="en-US" sz="2500" smtClean="0"/>
              <a:t>(1878-1950)</a:t>
            </a:r>
            <a:br>
              <a:rPr lang="en-US" sz="2500" smtClean="0"/>
            </a:br>
            <a:r>
              <a:rPr lang="en-US" sz="3800" smtClean="0"/>
              <a:t>B.F. Skinner</a:t>
            </a:r>
            <a:r>
              <a:rPr lang="en-US" sz="2500" smtClean="0"/>
              <a:t> (1904-1990)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752600"/>
            <a:ext cx="5903913" cy="4114800"/>
          </a:xfrm>
        </p:spPr>
        <p:txBody>
          <a:bodyPr/>
          <a:lstStyle/>
          <a:p>
            <a:pPr eaLnBrk="1" hangingPunct="1"/>
            <a:r>
              <a:rPr lang="en-US" sz="2200" i="1" dirty="0" err="1" smtClean="0"/>
              <a:t>Psihologija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kako</a:t>
            </a:r>
            <a:r>
              <a:rPr lang="en-US" sz="2200" i="1" dirty="0" smtClean="0"/>
              <a:t> je </a:t>
            </a:r>
            <a:r>
              <a:rPr lang="en-US" sz="2200" i="1" dirty="0" err="1" smtClean="0"/>
              <a:t>vidi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biheviorist</a:t>
            </a:r>
            <a:r>
              <a:rPr lang="en-US" sz="2600" i="1" dirty="0" smtClean="0"/>
              <a:t> </a:t>
            </a:r>
            <a:r>
              <a:rPr lang="en-US" sz="2000" dirty="0" smtClean="0"/>
              <a:t>(1913</a:t>
            </a:r>
            <a:r>
              <a:rPr lang="en-US" sz="2000" dirty="0" smtClean="0"/>
              <a:t>)</a:t>
            </a:r>
            <a:r>
              <a:rPr lang="hr-HR" sz="2000" dirty="0" smtClean="0"/>
              <a:t>:</a:t>
            </a:r>
            <a:endParaRPr lang="en-US" sz="2000" dirty="0" smtClean="0"/>
          </a:p>
          <a:p>
            <a:pPr eaLnBrk="1" hangingPunct="1"/>
            <a:r>
              <a:rPr lang="en-US" sz="2000" dirty="0" err="1" smtClean="0"/>
              <a:t>Psihologija</a:t>
            </a:r>
            <a:r>
              <a:rPr lang="en-US" sz="2000" dirty="0" smtClean="0"/>
              <a:t> </a:t>
            </a:r>
            <a:r>
              <a:rPr lang="en-US" sz="2000" dirty="0" err="1" smtClean="0"/>
              <a:t>može</a:t>
            </a:r>
            <a:r>
              <a:rPr lang="en-US" sz="2000" dirty="0" smtClean="0"/>
              <a:t> </a:t>
            </a:r>
            <a:r>
              <a:rPr lang="en-US" sz="2000" dirty="0" err="1" smtClean="0"/>
              <a:t>biti</a:t>
            </a:r>
            <a:r>
              <a:rPr lang="en-US" sz="2000" dirty="0" smtClean="0"/>
              <a:t> </a:t>
            </a:r>
            <a:r>
              <a:rPr lang="en-US" sz="2000" dirty="0" err="1" smtClean="0"/>
              <a:t>objektivna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znanstvena</a:t>
            </a:r>
            <a:r>
              <a:rPr lang="en-US" sz="2000" dirty="0" smtClean="0"/>
              <a:t> </a:t>
            </a:r>
            <a:r>
              <a:rPr lang="en-US" sz="2000" dirty="0" err="1" smtClean="0"/>
              <a:t>jedino</a:t>
            </a:r>
            <a:r>
              <a:rPr lang="en-US" sz="2000" dirty="0" smtClean="0"/>
              <a:t> </a:t>
            </a:r>
            <a:r>
              <a:rPr lang="en-US" sz="2000" dirty="0" err="1" smtClean="0"/>
              <a:t>ako</a:t>
            </a:r>
            <a:r>
              <a:rPr lang="en-US" sz="2000" dirty="0" smtClean="0"/>
              <a:t> se </a:t>
            </a:r>
            <a:r>
              <a:rPr lang="en-US" sz="2000" dirty="0" err="1" smtClean="0"/>
              <a:t>ograniči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promatranje</a:t>
            </a:r>
            <a:r>
              <a:rPr lang="en-US" sz="2000" dirty="0" smtClean="0"/>
              <a:t> </a:t>
            </a:r>
            <a:r>
              <a:rPr lang="en-US" sz="2000" dirty="0" err="1" smtClean="0"/>
              <a:t>izvanjskog</a:t>
            </a:r>
            <a:r>
              <a:rPr lang="en-US" sz="2000" dirty="0" smtClean="0"/>
              <a:t> </a:t>
            </a:r>
            <a:r>
              <a:rPr lang="en-US" sz="2000" dirty="0" err="1" smtClean="0"/>
              <a:t>objektivnog</a:t>
            </a:r>
            <a:r>
              <a:rPr lang="en-US" sz="2000" dirty="0" smtClean="0"/>
              <a:t> </a:t>
            </a:r>
            <a:r>
              <a:rPr lang="en-US" sz="2000" dirty="0" err="1" smtClean="0"/>
              <a:t>ponašanja</a:t>
            </a:r>
            <a:endParaRPr lang="en-US" sz="2000" dirty="0" smtClean="0"/>
          </a:p>
          <a:p>
            <a:pPr eaLnBrk="1" hangingPunct="1"/>
            <a:r>
              <a:rPr lang="en-US" sz="2600" dirty="0" smtClean="0"/>
              <a:t>Watson je </a:t>
            </a:r>
            <a:r>
              <a:rPr lang="en-US" sz="2600" dirty="0" err="1" smtClean="0"/>
              <a:t>utemeljitelj</a:t>
            </a:r>
            <a:r>
              <a:rPr lang="en-US" sz="2600" dirty="0" smtClean="0"/>
              <a:t> BIHEVIORIZMA</a:t>
            </a:r>
          </a:p>
          <a:p>
            <a:pPr eaLnBrk="1" hangingPunct="1"/>
            <a:r>
              <a:rPr lang="en-US" sz="2600" dirty="0" smtClean="0"/>
              <a:t>Skinner </a:t>
            </a:r>
            <a:r>
              <a:rPr lang="en-US" sz="2600" dirty="0" err="1" smtClean="0"/>
              <a:t>uvodi</a:t>
            </a:r>
            <a:r>
              <a:rPr lang="en-US" sz="2600" dirty="0" smtClean="0"/>
              <a:t> </a:t>
            </a:r>
            <a:r>
              <a:rPr lang="en-US" sz="2600" dirty="0" err="1" smtClean="0"/>
              <a:t>pojam</a:t>
            </a:r>
            <a:r>
              <a:rPr lang="en-US" sz="2600" dirty="0" smtClean="0"/>
              <a:t>                         </a:t>
            </a:r>
            <a:r>
              <a:rPr lang="en-US" sz="2600" i="1" dirty="0" err="1" smtClean="0"/>
              <a:t>potkrepljenja</a:t>
            </a:r>
            <a:r>
              <a:rPr lang="hr-HR" sz="2600" i="1" dirty="0" smtClean="0"/>
              <a:t> - </a:t>
            </a:r>
            <a:r>
              <a:rPr lang="hr-HR" sz="2200" dirty="0" smtClean="0"/>
              <a:t>Ako naše ponašanje izazove pozitivne posljedice, isto ćemo ponovno učiniti</a:t>
            </a:r>
            <a:endParaRPr lang="en-US" sz="2200" dirty="0" smtClean="0"/>
          </a:p>
          <a:p>
            <a:pPr eaLnBrk="1" hangingPunct="1"/>
            <a:endParaRPr lang="en-US" sz="2600" dirty="0" smtClean="0"/>
          </a:p>
          <a:p>
            <a:pPr eaLnBrk="1" hangingPunct="1"/>
            <a:endParaRPr lang="en-US" sz="2600" dirty="0" smtClean="0"/>
          </a:p>
        </p:txBody>
      </p:sp>
      <p:pic>
        <p:nvPicPr>
          <p:cNvPr id="3072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1863" y="260350"/>
            <a:ext cx="1182687" cy="1584325"/>
          </a:xfrm>
          <a:noFill/>
        </p:spPr>
      </p:pic>
      <p:pic>
        <p:nvPicPr>
          <p:cNvPr id="30725" name="Picture 5" descr="Behavior štakor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429000"/>
            <a:ext cx="320357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80288" y="333375"/>
            <a:ext cx="1512887" cy="14859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Sigmund Freud </a:t>
            </a:r>
            <a:r>
              <a:rPr lang="en-US" sz="2500" smtClean="0"/>
              <a:t>(1856-1939)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54280" cy="4343400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Pojam</a:t>
            </a:r>
            <a:r>
              <a:rPr lang="en-US" sz="2800" dirty="0" smtClean="0"/>
              <a:t> </a:t>
            </a:r>
            <a:r>
              <a:rPr lang="en-US" sz="2800" b="1" dirty="0" err="1" smtClean="0"/>
              <a:t>nesvjesnog</a:t>
            </a:r>
            <a:r>
              <a:rPr lang="en-US" sz="2800" b="1" dirty="0" smtClean="0"/>
              <a:t> - </a:t>
            </a:r>
            <a:r>
              <a:rPr lang="en-US" sz="2400" dirty="0" err="1" smtClean="0"/>
              <a:t>postavio</a:t>
            </a:r>
            <a:r>
              <a:rPr lang="en-US" sz="2400" dirty="0" smtClean="0"/>
              <a:t> </a:t>
            </a:r>
            <a:r>
              <a:rPr lang="en-US" sz="2400" dirty="0" err="1" smtClean="0"/>
              <a:t>ga</a:t>
            </a:r>
            <a:r>
              <a:rPr lang="en-US" sz="2400" dirty="0" smtClean="0"/>
              <a:t> u </a:t>
            </a:r>
            <a:r>
              <a:rPr lang="en-US" sz="2400" dirty="0" err="1" smtClean="0"/>
              <a:t>središte</a:t>
            </a:r>
            <a:r>
              <a:rPr lang="en-US" sz="2400" dirty="0" smtClean="0"/>
              <a:t> </a:t>
            </a:r>
            <a:r>
              <a:rPr lang="en-US" sz="2400" dirty="0" err="1" smtClean="0"/>
              <a:t>svog</a:t>
            </a:r>
            <a:r>
              <a:rPr lang="en-US" sz="2400" dirty="0" smtClean="0"/>
              <a:t> </a:t>
            </a:r>
            <a:r>
              <a:rPr lang="en-US" sz="2400" dirty="0" err="1" smtClean="0"/>
              <a:t>psihološkog</a:t>
            </a:r>
            <a:r>
              <a:rPr lang="en-US" sz="2400" dirty="0" smtClean="0"/>
              <a:t> </a:t>
            </a:r>
            <a:r>
              <a:rPr lang="en-US" sz="2400" dirty="0" err="1" smtClean="0"/>
              <a:t>sustava</a:t>
            </a:r>
            <a:r>
              <a:rPr lang="hr-HR" sz="2400" dirty="0" smtClean="0"/>
              <a:t> </a:t>
            </a:r>
            <a:r>
              <a:rPr lang="hr-HR" sz="2400" dirty="0" smtClean="0">
                <a:sym typeface="Wingdings" pitchFamily="2" charset="2"/>
              </a:rPr>
              <a:t> nesvjesno upravlja našim ponašanjem</a:t>
            </a:r>
            <a:endParaRPr lang="en-US" sz="2800" dirty="0" smtClean="0"/>
          </a:p>
          <a:p>
            <a:pPr eaLnBrk="1" hangingPunct="1"/>
            <a:r>
              <a:rPr lang="en-US" sz="2800" b="1" dirty="0" err="1" smtClean="0"/>
              <a:t>Karakter</a:t>
            </a:r>
            <a:r>
              <a:rPr lang="en-US" sz="28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dinamična</a:t>
            </a:r>
            <a:r>
              <a:rPr lang="en-US" sz="2400" dirty="0" smtClean="0"/>
              <a:t> </a:t>
            </a:r>
            <a:r>
              <a:rPr lang="en-US" sz="2400" dirty="0" err="1" smtClean="0"/>
              <a:t>priroda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karaktera</a:t>
            </a:r>
            <a:r>
              <a:rPr lang="en-US" sz="2400" dirty="0" smtClean="0"/>
              <a:t> </a:t>
            </a:r>
            <a:r>
              <a:rPr lang="en-US" sz="2400" i="1" dirty="0" smtClean="0"/>
              <a:t>(</a:t>
            </a:r>
            <a:r>
              <a:rPr lang="en-US" sz="2400" i="1" dirty="0" err="1" smtClean="0"/>
              <a:t>oralno-receptivni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oralno-sadi</a:t>
            </a:r>
            <a:r>
              <a:rPr lang="hr-HR" sz="2400" i="1" dirty="0" smtClean="0"/>
              <a:t>s</a:t>
            </a:r>
            <a:r>
              <a:rPr lang="en-US" sz="2400" i="1" dirty="0" err="1" smtClean="0"/>
              <a:t>tički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analni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genitalni</a:t>
            </a:r>
            <a:r>
              <a:rPr lang="en-US" sz="2400" dirty="0" smtClean="0"/>
              <a:t>)</a:t>
            </a:r>
          </a:p>
          <a:p>
            <a:pPr eaLnBrk="1" hangingPunct="1"/>
            <a:r>
              <a:rPr lang="en-US" sz="2800" b="1" dirty="0" err="1" smtClean="0"/>
              <a:t>Značajnost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ranog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djetinjstva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 eaLnBrk="1" hangingPunct="1"/>
            <a:r>
              <a:rPr lang="en-US" sz="2800" b="1" dirty="0" err="1" smtClean="0"/>
              <a:t>Edipov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kompleks</a:t>
            </a:r>
            <a:r>
              <a:rPr lang="en-US" sz="2800" dirty="0" smtClean="0"/>
              <a:t> - </a:t>
            </a:r>
            <a:r>
              <a:rPr lang="en-US" sz="2400" dirty="0" smtClean="0"/>
              <a:t>u </a:t>
            </a:r>
            <a:r>
              <a:rPr lang="en-US" sz="2400" dirty="0" err="1" smtClean="0"/>
              <a:t>osnovi</a:t>
            </a:r>
            <a:r>
              <a:rPr lang="en-US" sz="2400" dirty="0" smtClean="0"/>
              <a:t> </a:t>
            </a:r>
            <a:r>
              <a:rPr lang="en-US" sz="2400" dirty="0" err="1" smtClean="0"/>
              <a:t>svake</a:t>
            </a:r>
            <a:r>
              <a:rPr lang="en-US" sz="2400" dirty="0" smtClean="0"/>
              <a:t> </a:t>
            </a:r>
            <a:r>
              <a:rPr lang="en-US" sz="2400" dirty="0" err="1" smtClean="0"/>
              <a:t>neuroze</a:t>
            </a:r>
            <a:endParaRPr lang="en-US" sz="2400" dirty="0" smtClean="0"/>
          </a:p>
          <a:p>
            <a:pPr eaLnBrk="1" hangingPunct="1"/>
            <a:r>
              <a:rPr lang="hr-HR" sz="2800" b="1" dirty="0" smtClean="0"/>
              <a:t>T</a:t>
            </a:r>
            <a:r>
              <a:rPr lang="en-US" sz="2800" b="1" dirty="0" err="1" smtClean="0"/>
              <a:t>umačenje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snova</a:t>
            </a:r>
            <a:endParaRPr lang="hr-HR" sz="2800" b="1" dirty="0" smtClean="0"/>
          </a:p>
          <a:p>
            <a:pPr eaLnBrk="1" hangingPunct="1"/>
            <a:r>
              <a:rPr lang="en-US" sz="2800" b="1" dirty="0" err="1" smtClean="0"/>
              <a:t>Prijenos</a:t>
            </a:r>
            <a:r>
              <a:rPr lang="en-US" sz="2800" dirty="0" smtClean="0"/>
              <a:t> </a:t>
            </a:r>
            <a:r>
              <a:rPr lang="hr-HR" sz="2400" dirty="0" smtClean="0"/>
              <a:t>(transfer) </a:t>
            </a:r>
            <a:r>
              <a:rPr lang="en-US" sz="2400" dirty="0" smtClean="0"/>
              <a:t>- </a:t>
            </a:r>
            <a:r>
              <a:rPr lang="hr-HR" sz="2400" dirty="0" smtClean="0"/>
              <a:t>prijenos</a:t>
            </a:r>
            <a:endParaRPr lang="en-US" sz="24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1748" name="Picture 4" descr="freu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"/>
            <a:ext cx="89535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Popularna psihologija</a:t>
            </a:r>
            <a:endParaRPr lang="en-US" smtClean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3363913" y="1762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-4540250" y="2044700"/>
            <a:ext cx="2101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666666"/>
                </a:solidFill>
                <a:cs typeface="Times New Roman" pitchFamily="18" charset="0"/>
              </a:rPr>
              <a:t>Otkrijte u sebi vrelo uspjeha!</a:t>
            </a:r>
            <a:endParaRPr lang="en-US" sz="900"/>
          </a:p>
          <a:p>
            <a:pPr eaLnBrk="0" hangingPunct="0"/>
            <a:endParaRPr lang="en-US"/>
          </a:p>
        </p:txBody>
      </p:sp>
      <p:pic>
        <p:nvPicPr>
          <p:cNvPr id="5125" name="srednjaSlika" descr="0209226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0250" y="2593975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2627313" y="1628775"/>
            <a:ext cx="61214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200">
                <a:solidFill>
                  <a:srgbClr val="666666"/>
                </a:solidFill>
                <a:cs typeface="Times New Roman" pitchFamily="18" charset="0"/>
              </a:rPr>
              <a:t>  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 Između bogatstva i sre</a:t>
            </a:r>
            <a:r>
              <a:rPr lang="hr-HR">
                <a:solidFill>
                  <a:srgbClr val="666666"/>
                </a:solidFill>
              </a:rPr>
              <a:t>ć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 ne morate birati - oni izviru iz istog bogatog vrela. U ovoj </a:t>
            </a:r>
            <a:r>
              <a:rPr lang="hr-HR">
                <a:solidFill>
                  <a:srgbClr val="666666"/>
                </a:solidFill>
              </a:rPr>
              <a:t>ć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ete knjizi otkriti sedam novih strategija koje </a:t>
            </a:r>
            <a:r>
              <a:rPr lang="hr-HR">
                <a:solidFill>
                  <a:srgbClr val="666666"/>
                </a:solidFill>
              </a:rPr>
              <a:t>ć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 vas dovesti do uspjeha: - Oslobađanje mo</a:t>
            </a:r>
            <a:r>
              <a:rPr lang="hr-HR">
                <a:solidFill>
                  <a:srgbClr val="666666"/>
                </a:solidFill>
              </a:rPr>
              <a:t>ć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i ciljeva - Potraga za znanjem - Usvajanje vještine promjene - Kontrola nad vlastitim novcem - Gospodarenje vremenom - Dru</a:t>
            </a:r>
            <a:r>
              <a:rPr lang="hr-HR">
                <a:solidFill>
                  <a:srgbClr val="666666"/>
                </a:solidFill>
              </a:rPr>
              <a:t>ž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enje s pobjednicima - Umije</a:t>
            </a:r>
            <a:r>
              <a:rPr lang="hr-HR">
                <a:solidFill>
                  <a:srgbClr val="666666"/>
                </a:solidFill>
              </a:rPr>
              <a:t>ć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 dobrog života. Filozofija autora Jima Rohna pomogla je milijunima ljudi da promijene svoj </a:t>
            </a:r>
            <a:r>
              <a:rPr lang="hr-HR">
                <a:solidFill>
                  <a:srgbClr val="666666"/>
                </a:solidFill>
              </a:rPr>
              <a:t>ž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ivot na bolje. Provjerite što mo</a:t>
            </a:r>
            <a:r>
              <a:rPr lang="hr-HR">
                <a:solidFill>
                  <a:srgbClr val="666666"/>
                </a:solidFill>
              </a:rPr>
              <a:t>ž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e u</a:t>
            </a:r>
            <a:r>
              <a:rPr lang="hr-HR">
                <a:solidFill>
                  <a:srgbClr val="666666"/>
                </a:solidFill>
              </a:rPr>
              <a:t>č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initi za vas!</a:t>
            </a:r>
            <a:endParaRPr lang="en-US"/>
          </a:p>
        </p:txBody>
      </p:sp>
      <p:pic>
        <p:nvPicPr>
          <p:cNvPr id="5127" name="Picture 9" descr="knjiga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1557338"/>
            <a:ext cx="21748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>
                <a:latin typeface="Arial" pitchFamily="34" charset="0"/>
              </a:rPr>
              <a:t>Značajniji datumi u razvoju psihologije</a:t>
            </a:r>
            <a:endParaRPr lang="en-US" sz="3800" smtClean="0">
              <a:latin typeface="Arial" pitchFamily="34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100" smtClean="0"/>
              <a:t>1860. Fechner: “Elementi psihofizike”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1873. Wundt: “Temelji fiziološke psihologije”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b="1" smtClean="0">
                <a:solidFill>
                  <a:srgbClr val="FF0066"/>
                </a:solidFill>
              </a:rPr>
              <a:t>1879.</a:t>
            </a:r>
            <a:r>
              <a:rPr lang="en-US" sz="2100" smtClean="0"/>
              <a:t> Wundt je u Leipzigu osnovao prvi</a:t>
            </a:r>
            <a:r>
              <a:rPr lang="hr-HR" sz="2100" smtClean="0"/>
              <a:t> </a:t>
            </a:r>
            <a:r>
              <a:rPr lang="en-US" sz="2100" smtClean="0"/>
              <a:t>laboratorij za psihologiju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1881. Wundtov prvi časopis za objavljivanje psihologijskih radova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1887. Hall </a:t>
            </a:r>
            <a:r>
              <a:rPr lang="hr-HR" sz="2100" smtClean="0"/>
              <a:t>je </a:t>
            </a:r>
            <a:r>
              <a:rPr lang="en-US" sz="2100" smtClean="0"/>
              <a:t>utemeljio prvi psihologijski časopis u SAD-u “The American Journal of Psychology”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1890. W. James: “Načela psihologije”</a:t>
            </a:r>
          </a:p>
          <a:p>
            <a:pPr eaLnBrk="1" hangingPunct="1">
              <a:lnSpc>
                <a:spcPct val="90000"/>
              </a:lnSpc>
            </a:pPr>
            <a:r>
              <a:rPr lang="en-US" sz="2100" smtClean="0"/>
              <a:t>1892. Osnovano Američko psih</a:t>
            </a:r>
            <a:r>
              <a:rPr lang="hr-HR" sz="2100" smtClean="0"/>
              <a:t>ološko</a:t>
            </a:r>
            <a:r>
              <a:rPr lang="en-US" sz="2100" smtClean="0"/>
              <a:t> društvo (APA)</a:t>
            </a:r>
            <a:endParaRPr lang="hr-HR" sz="2100" smtClean="0"/>
          </a:p>
          <a:p>
            <a:pPr eaLnBrk="1" hangingPunct="1">
              <a:lnSpc>
                <a:spcPct val="90000"/>
              </a:lnSpc>
            </a:pPr>
            <a:endParaRPr lang="hr-HR" sz="2100" smtClean="0"/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MARKO MARULIĆ</a:t>
            </a:r>
            <a:r>
              <a:rPr lang="hr-HR" sz="2100" smtClean="0"/>
              <a:t> PRVI SPOMINJE IME PSIHOLOG U SVOJIM SPISIMA (16. st.)</a:t>
            </a:r>
          </a:p>
          <a:p>
            <a:pPr eaLnBrk="1" hangingPunct="1">
              <a:lnSpc>
                <a:spcPct val="90000"/>
              </a:lnSpc>
            </a:pPr>
            <a:r>
              <a:rPr lang="hr-HR" sz="2100" b="1" smtClean="0"/>
              <a:t>RAMIRO BUJAS</a:t>
            </a:r>
            <a:r>
              <a:rPr lang="hr-HR" sz="2100" smtClean="0"/>
              <a:t> osniva psihologijski laboratorij </a:t>
            </a:r>
            <a:r>
              <a:rPr lang="hr-HR" sz="2100" b="1" smtClean="0"/>
              <a:t>1920.</a:t>
            </a:r>
            <a:r>
              <a:rPr lang="hr-HR" sz="2100" smtClean="0"/>
              <a:t> unutar Fiziološkog instituta Medicinskog fakulteta, a prva samostalna katedra za psihologiju osniva se </a:t>
            </a:r>
            <a:r>
              <a:rPr lang="hr-HR" sz="2100" b="1" smtClean="0">
                <a:solidFill>
                  <a:srgbClr val="FF0066"/>
                </a:solidFill>
              </a:rPr>
              <a:t>1929.</a:t>
            </a:r>
            <a:r>
              <a:rPr lang="hr-HR" sz="2100" smtClean="0"/>
              <a:t> pri Filozofskom fakultetu u Zagrebu</a:t>
            </a:r>
            <a:endParaRPr lang="en-US" sz="2100" b="1" smtClean="0"/>
          </a:p>
          <a:p>
            <a:pPr eaLnBrk="1" hangingPunct="1">
              <a:lnSpc>
                <a:spcPct val="90000"/>
              </a:lnSpc>
            </a:pPr>
            <a:endParaRPr 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Suvremene perspektive u psihologiji</a:t>
            </a:r>
            <a:endParaRPr 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30725"/>
          </a:xfrm>
        </p:spPr>
        <p:txBody>
          <a:bodyPr/>
          <a:lstStyle/>
          <a:p>
            <a:pPr eaLnBrk="1" hangingPunct="1"/>
            <a:r>
              <a:rPr lang="en-US" sz="2600" smtClean="0"/>
              <a:t>Biološka</a:t>
            </a:r>
          </a:p>
          <a:p>
            <a:pPr eaLnBrk="1" hangingPunct="1"/>
            <a:r>
              <a:rPr lang="en-US" sz="2600" smtClean="0"/>
              <a:t>Bihevioristička</a:t>
            </a:r>
          </a:p>
          <a:p>
            <a:pPr eaLnBrk="1" hangingPunct="1"/>
            <a:r>
              <a:rPr lang="en-US" sz="2600" smtClean="0"/>
              <a:t>Kognitivna</a:t>
            </a:r>
          </a:p>
          <a:p>
            <a:pPr eaLnBrk="1" hangingPunct="1"/>
            <a:r>
              <a:rPr lang="en-US" sz="2600" smtClean="0"/>
              <a:t>Psiho</a:t>
            </a:r>
            <a:r>
              <a:rPr lang="hr-HR" sz="2600" smtClean="0"/>
              <a:t>dinamska</a:t>
            </a:r>
            <a:endParaRPr lang="en-US" sz="2600" smtClean="0"/>
          </a:p>
          <a:p>
            <a:pPr eaLnBrk="1" hangingPunct="1"/>
            <a:r>
              <a:rPr lang="en-US" sz="2600" smtClean="0"/>
              <a:t>Humanistička</a:t>
            </a:r>
          </a:p>
          <a:p>
            <a:pPr eaLnBrk="1" hangingPunct="1"/>
            <a:r>
              <a:rPr lang="en-US" sz="2600" smtClean="0"/>
              <a:t>Evolucijska</a:t>
            </a:r>
          </a:p>
          <a:p>
            <a:pPr eaLnBrk="1" hangingPunct="1"/>
            <a:r>
              <a:rPr lang="en-US" sz="2600" smtClean="0"/>
              <a:t>Sociokulturalna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1412875"/>
            <a:ext cx="1141413" cy="1584325"/>
          </a:xfrm>
          <a:noFill/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77050" y="1557338"/>
            <a:ext cx="1046163" cy="1584325"/>
          </a:xfrm>
          <a:noFill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3141663"/>
            <a:ext cx="124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573463"/>
            <a:ext cx="10969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3789363"/>
            <a:ext cx="1082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3500438"/>
            <a:ext cx="1244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1863" y="5589588"/>
            <a:ext cx="1512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3800" smtClean="0">
                <a:latin typeface="Times New Roman" pitchFamily="18" charset="0"/>
              </a:rPr>
              <a:t>Primjer: ispitna anksioznost – pogled iz različitih perspektiva u psihologiji</a:t>
            </a:r>
            <a:endParaRPr lang="en-US" sz="3800" smtClean="0">
              <a:latin typeface="Times New Roman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z="2600" smtClean="0"/>
              <a:t>Ispitna se anksioznost odnosi na kombinaciju fizioloških, emocionalnih i kognitivnih komponenti uzrokovanih stresom koji prati ispitivanje (pismeno ili usmeno) što može omesti sposobnost razmišljanja, rezoniranja i planiranja.</a:t>
            </a:r>
          </a:p>
          <a:p>
            <a:pPr eaLnBrk="1" hangingPunct="1"/>
            <a:r>
              <a:rPr lang="hr-HR" sz="2600" smtClean="0"/>
              <a:t>Za neke je studente ispitna anksioznost neugodno iskustvo ali ih ne ometa u izvedbi na ispitu. Za druge je studente ispitna anksioznost neugodno iskustvo koje ozbiljno interferira s njegovom/njezinom izvedbom na ispitu. 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Biološka</a:t>
            </a:r>
            <a:r>
              <a:rPr lang="hr-HR" smtClean="0"/>
              <a:t> – mozak i živčani sustav imaju središnju ulogu u razumijevanju ponašanja, mišljenja i emocija</a:t>
            </a:r>
          </a:p>
        </p:txBody>
      </p:sp>
      <p:pic>
        <p:nvPicPr>
          <p:cNvPr id="35844" name="Picture 6" descr="psycghophysiology l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7" descr="poligraf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141663"/>
            <a:ext cx="3671887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Bihevioralna</a:t>
            </a:r>
            <a:r>
              <a:rPr lang="hr-HR" smtClean="0"/>
              <a:t> – znanstveno opažanje ponašanja i njegovih okolinskih odrednica</a:t>
            </a:r>
          </a:p>
        </p:txBody>
      </p:sp>
      <p:pic>
        <p:nvPicPr>
          <p:cNvPr id="36868" name="Picture 4" descr="Skinnerova kuti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2636838"/>
            <a:ext cx="44640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Psihoanalitička</a:t>
            </a:r>
            <a:r>
              <a:rPr lang="hr-HR" smtClean="0">
                <a:solidFill>
                  <a:schemeClr val="bg2"/>
                </a:solidFill>
              </a:rPr>
              <a:t> </a:t>
            </a:r>
            <a:r>
              <a:rPr lang="hr-HR" smtClean="0"/>
              <a:t>– nesvjesni aspekti uma; konflikti izmđu bioloških nagona i zahtjeva društva; važnost ranog iskustva (obitelj) </a:t>
            </a:r>
            <a:endParaRPr lang="en-US" smtClean="0"/>
          </a:p>
        </p:txBody>
      </p:sp>
      <p:pic>
        <p:nvPicPr>
          <p:cNvPr id="37892" name="Picture 4" descr="2005-04-18strip 2 psihoanali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141663"/>
            <a:ext cx="21256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Freudov mod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141663"/>
            <a:ext cx="46799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229600" cy="2159000"/>
          </a:xfrm>
        </p:spPr>
        <p:txBody>
          <a:bodyPr/>
          <a:lstStyle/>
          <a:p>
            <a:pPr eaLnBrk="1" hangingPunct="1"/>
            <a:r>
              <a:rPr lang="hr-HR" b="1" smtClean="0"/>
              <a:t>Kognitivna </a:t>
            </a:r>
            <a:r>
              <a:rPr lang="hr-HR" smtClean="0"/>
              <a:t>– proučavanje mentalnih procesa uključenih u spoznaju: kako usmjeravamo pažnju, kako percipiramo, pamtimo, razmišljamo i rješavamo probleme</a:t>
            </a:r>
          </a:p>
        </p:txBody>
      </p:sp>
      <p:pic>
        <p:nvPicPr>
          <p:cNvPr id="38916" name="Picture 4" descr="semantička mrež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3024188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530725"/>
          </a:xfrm>
        </p:spPr>
        <p:txBody>
          <a:bodyPr/>
          <a:lstStyle/>
          <a:p>
            <a:pPr eaLnBrk="1" hangingPunct="1"/>
            <a:r>
              <a:rPr lang="hr-HR" b="1" smtClean="0"/>
              <a:t>Humanistička</a:t>
            </a:r>
            <a:r>
              <a:rPr lang="hr-HR" smtClean="0"/>
              <a:t> – osobni razvoj (ljudski potencijali); sloboda izbora; pozitivne kvalitete ljudskog iskustva</a:t>
            </a:r>
            <a:endParaRPr lang="en-US" smtClean="0"/>
          </a:p>
        </p:txBody>
      </p:sp>
      <p:pic>
        <p:nvPicPr>
          <p:cNvPr id="39940" name="Picture 6" descr="HUMANISTIC THEORY  - CARL ROG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781300"/>
            <a:ext cx="6264275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Sociokulturna</a:t>
            </a:r>
            <a:r>
              <a:rPr lang="hr-HR" smtClean="0"/>
              <a:t> – važnost socijalnog, kulturnog, povijesnog konteksta djelovanja pojedinca</a:t>
            </a:r>
          </a:p>
        </p:txBody>
      </p:sp>
      <p:pic>
        <p:nvPicPr>
          <p:cNvPr id="40964" name="Picture 5" descr="Sociocultural Psych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636838"/>
            <a:ext cx="2482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Perspektive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Evolucijska</a:t>
            </a:r>
            <a:r>
              <a:rPr lang="hr-HR" smtClean="0"/>
              <a:t> – izučavanje utjecaja evolucijskih i genetskih čimbenika na ponašanje (prilagodba promijenjenim uvjetima okoline)</a:t>
            </a:r>
            <a:endParaRPr lang="en-US" smtClean="0"/>
          </a:p>
        </p:txBody>
      </p:sp>
      <p:pic>
        <p:nvPicPr>
          <p:cNvPr id="41988" name="Picture 5" descr="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573463"/>
            <a:ext cx="21478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 descr="a_05_p_her_1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357563"/>
            <a:ext cx="383857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Popularna psihologija</a:t>
            </a:r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63913" y="1762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-4540250" y="2044700"/>
            <a:ext cx="2101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666666"/>
                </a:solidFill>
                <a:cs typeface="Times New Roman" pitchFamily="18" charset="0"/>
              </a:rPr>
              <a:t>Otkrijte u sebi vrelo uspjeha!</a:t>
            </a:r>
            <a:endParaRPr lang="en-US" sz="900"/>
          </a:p>
          <a:p>
            <a:pPr eaLnBrk="0" hangingPunct="0"/>
            <a:endParaRPr lang="en-US"/>
          </a:p>
        </p:txBody>
      </p:sp>
      <p:pic>
        <p:nvPicPr>
          <p:cNvPr id="6149" name="srednjaSlika" descr="0209226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0250" y="2593975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843213" y="2314575"/>
            <a:ext cx="612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200">
                <a:solidFill>
                  <a:srgbClr val="666666"/>
                </a:solidFill>
                <a:cs typeface="Times New Roman" pitchFamily="18" charset="0"/>
              </a:rPr>
              <a:t>  </a:t>
            </a:r>
            <a:r>
              <a:rPr lang="en-US">
                <a:solidFill>
                  <a:srgbClr val="666666"/>
                </a:solidFill>
                <a:cs typeface="Times New Roman" pitchFamily="18" charset="0"/>
              </a:rPr>
              <a:t> </a:t>
            </a:r>
            <a:r>
              <a:rPr lang="en-US"/>
              <a:t>"60 načina koji vam omogućuju da se osjećate čudesno malena je knjiga puna praktičnih prijedloga i vrijednih misli o uljepšavanju vaših dana. Otkrijte kako ćete se osjećati čudesno u svakom trenutku svoga života."</a:t>
            </a:r>
          </a:p>
        </p:txBody>
      </p:sp>
      <p:pic>
        <p:nvPicPr>
          <p:cNvPr id="6151" name="Picture 8" descr="knjiga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237966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Područja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b="1" smtClean="0"/>
              <a:t>Biološka psihologija</a:t>
            </a:r>
            <a:r>
              <a:rPr lang="hr-HR" smtClean="0"/>
              <a:t> (fiziološka psihologija, neuropsihologija)</a:t>
            </a:r>
          </a:p>
          <a:p>
            <a:pPr eaLnBrk="1" hangingPunct="1"/>
            <a:r>
              <a:rPr lang="hr-HR" b="1" smtClean="0"/>
              <a:t>Kognitivna psihologija</a:t>
            </a:r>
            <a:r>
              <a:rPr lang="hr-HR" smtClean="0"/>
              <a:t> (osjeti i percepcija, učenje, pamćenje, mišljenje, jezik, formiranje pojmova, rješavanje problema)</a:t>
            </a:r>
          </a:p>
          <a:p>
            <a:pPr eaLnBrk="1" hangingPunct="1"/>
            <a:r>
              <a:rPr lang="hr-HR" b="1" smtClean="0"/>
              <a:t>Razvojna psihologija</a:t>
            </a:r>
          </a:p>
          <a:p>
            <a:pPr eaLnBrk="1" hangingPunct="1"/>
            <a:r>
              <a:rPr lang="hr-HR" b="1" smtClean="0"/>
              <a:t>Emocije i motivacija</a:t>
            </a:r>
          </a:p>
          <a:p>
            <a:pPr eaLnBrk="1" hangingPunct="1"/>
            <a:r>
              <a:rPr lang="hr-HR" b="1" smtClean="0"/>
              <a:t>Psihologija ličnosti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Područja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13787" cy="4530725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hr-HR" b="1" smtClean="0"/>
              <a:t>Socijalna psihologija</a:t>
            </a:r>
          </a:p>
          <a:p>
            <a:pPr eaLnBrk="1" hangingPunct="1">
              <a:lnSpc>
                <a:spcPct val="135000"/>
              </a:lnSpc>
            </a:pPr>
            <a:r>
              <a:rPr lang="hr-HR" b="1" smtClean="0"/>
              <a:t>Zdravstvena psihologija</a:t>
            </a:r>
          </a:p>
          <a:p>
            <a:pPr eaLnBrk="1" hangingPunct="1">
              <a:lnSpc>
                <a:spcPct val="135000"/>
              </a:lnSpc>
            </a:pPr>
            <a:r>
              <a:rPr lang="hr-HR" b="1" smtClean="0"/>
              <a:t>Edukacijska psihologija; </a:t>
            </a:r>
            <a:r>
              <a:rPr lang="hr-HR" smtClean="0"/>
              <a:t>školska psihologija</a:t>
            </a:r>
          </a:p>
          <a:p>
            <a:pPr eaLnBrk="1" hangingPunct="1">
              <a:lnSpc>
                <a:spcPct val="135000"/>
              </a:lnSpc>
            </a:pPr>
            <a:r>
              <a:rPr lang="hr-HR" b="1" smtClean="0"/>
              <a:t>Klinička psihologija</a:t>
            </a:r>
            <a:r>
              <a:rPr lang="hr-HR" smtClean="0"/>
              <a:t>; savjetodavna psihologija</a:t>
            </a:r>
          </a:p>
          <a:p>
            <a:pPr eaLnBrk="1" hangingPunct="1">
              <a:lnSpc>
                <a:spcPct val="135000"/>
              </a:lnSpc>
            </a:pPr>
            <a:r>
              <a:rPr lang="hr-HR" b="1" smtClean="0"/>
              <a:t>Organizacijska psihologija</a:t>
            </a:r>
            <a:r>
              <a:rPr lang="hr-HR" smtClean="0"/>
              <a:t>; psihologija rada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APA – područja u psihologiji</a:t>
            </a:r>
            <a:endParaRPr lang="en-US" smtClean="0"/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hr-HR" sz="2200" smtClean="0"/>
              <a:t>Opća </a:t>
            </a:r>
          </a:p>
          <a:p>
            <a:pPr eaLnBrk="1" hangingPunct="1"/>
            <a:r>
              <a:rPr lang="hr-HR" sz="2200" smtClean="0"/>
              <a:t>Psihometrija</a:t>
            </a:r>
          </a:p>
          <a:p>
            <a:pPr eaLnBrk="1" hangingPunct="1"/>
            <a:r>
              <a:rPr lang="hr-HR" sz="2200" smtClean="0"/>
              <a:t>Eksperimentalna </a:t>
            </a:r>
          </a:p>
          <a:p>
            <a:pPr eaLnBrk="1" hangingPunct="1"/>
            <a:r>
              <a:rPr lang="hr-HR" sz="2200" smtClean="0"/>
              <a:t>Fiziološka</a:t>
            </a:r>
          </a:p>
          <a:p>
            <a:pPr eaLnBrk="1" hangingPunct="1"/>
            <a:r>
              <a:rPr lang="hr-HR" sz="2200" smtClean="0"/>
              <a:t>Komunikacijski sustavi</a:t>
            </a:r>
          </a:p>
          <a:p>
            <a:pPr eaLnBrk="1" hangingPunct="1"/>
            <a:r>
              <a:rPr lang="hr-HR" sz="2200" smtClean="0"/>
              <a:t>Razvojna</a:t>
            </a:r>
          </a:p>
          <a:p>
            <a:pPr eaLnBrk="1" hangingPunct="1"/>
            <a:r>
              <a:rPr lang="hr-HR" sz="2200" smtClean="0"/>
              <a:t>Socijalna</a:t>
            </a:r>
          </a:p>
          <a:p>
            <a:pPr eaLnBrk="1" hangingPunct="1"/>
            <a:r>
              <a:rPr lang="hr-HR" sz="2200" smtClean="0"/>
              <a:t>Ličnost</a:t>
            </a:r>
          </a:p>
          <a:p>
            <a:pPr eaLnBrk="1" hangingPunct="1"/>
            <a:r>
              <a:rPr lang="hr-HR" sz="2200" smtClean="0"/>
              <a:t>Poremećaji</a:t>
            </a:r>
          </a:p>
          <a:p>
            <a:pPr eaLnBrk="1" hangingPunct="1">
              <a:buFont typeface="Wingdings" pitchFamily="2" charset="2"/>
              <a:buNone/>
            </a:pPr>
            <a:endParaRPr lang="en-US" sz="2200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hr-HR" sz="2200" smtClean="0"/>
              <a:t>Terapije i intervencija</a:t>
            </a:r>
          </a:p>
          <a:p>
            <a:pPr eaLnBrk="1" hangingPunct="1"/>
            <a:r>
              <a:rPr lang="hr-HR" sz="2200" smtClean="0"/>
              <a:t>Edukacijska</a:t>
            </a:r>
          </a:p>
          <a:p>
            <a:pPr eaLnBrk="1" hangingPunct="1"/>
            <a:r>
              <a:rPr lang="hr-HR" sz="2200" smtClean="0"/>
              <a:t>Primijenjena (profesionalni interesi, stavovi, motivacija, selekcija, vrednovanje, gospodarenje, organizacijsko ponašanje, ekološka psi, vojna, tržište i reklama)</a:t>
            </a:r>
          </a:p>
          <a:p>
            <a:pPr eaLnBrk="1" hangingPunct="1"/>
            <a:r>
              <a:rPr lang="hr-HR" sz="2200" smtClean="0"/>
              <a:t>Sportska</a:t>
            </a:r>
          </a:p>
          <a:p>
            <a:pPr eaLnBrk="1" hangingPunct="1"/>
            <a:r>
              <a:rPr lang="hr-HR" sz="2200" smtClean="0"/>
              <a:t>...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careers_in_psy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87852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Popularna psihologija</a:t>
            </a:r>
            <a:endParaRPr lang="en-US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363913" y="1762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r-Latn-C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4540250" y="2044700"/>
            <a:ext cx="21018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solidFill>
                  <a:srgbClr val="666666"/>
                </a:solidFill>
                <a:cs typeface="Times New Roman" pitchFamily="18" charset="0"/>
              </a:rPr>
              <a:t>Otkrijte u sebi vrelo uspjeha!</a:t>
            </a:r>
            <a:endParaRPr lang="en-US" sz="900"/>
          </a:p>
          <a:p>
            <a:pPr eaLnBrk="0" hangingPunct="0"/>
            <a:endParaRPr lang="en-US"/>
          </a:p>
        </p:txBody>
      </p:sp>
      <p:pic>
        <p:nvPicPr>
          <p:cNvPr id="7173" name="srednjaSlika" descr="0209226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0250" y="2593975"/>
            <a:ext cx="15240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knjiga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2701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knjiga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1700213"/>
            <a:ext cx="285273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knjiga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2349500"/>
            <a:ext cx="27828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Kritičko mišljenje i psihologija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smtClean="0"/>
              <a:t>“Može se reći da akademska ustanova ispunjava svoju pravu ulogu onoliko koliko promiče samostalne navike mišljenja i istraživalački duh oslobođen utjecaja suvremenih predrasuda” (Bertrand Russel: Mudrost Zapada, 1970)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Suprotstavljanje široko prihvaćenim, ali pogrešnim vjerovanjima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grpSp>
        <p:nvGrpSpPr>
          <p:cNvPr id="9220" name="Group 22"/>
          <p:cNvGrpSpPr>
            <a:grpSpLocks/>
          </p:cNvGrpSpPr>
          <p:nvPr/>
        </p:nvGrpSpPr>
        <p:grpSpPr bwMode="auto">
          <a:xfrm>
            <a:off x="900113" y="765175"/>
            <a:ext cx="7421562" cy="3049588"/>
            <a:chOff x="679" y="1392"/>
            <a:chExt cx="4506" cy="1921"/>
          </a:xfrm>
        </p:grpSpPr>
        <p:grpSp>
          <p:nvGrpSpPr>
            <p:cNvPr id="9286" name="Group 19"/>
            <p:cNvGrpSpPr>
              <a:grpSpLocks/>
            </p:cNvGrpSpPr>
            <p:nvPr/>
          </p:nvGrpSpPr>
          <p:grpSpPr bwMode="auto">
            <a:xfrm>
              <a:off x="679" y="1392"/>
              <a:ext cx="4506" cy="1921"/>
              <a:chOff x="679" y="1392"/>
              <a:chExt cx="4506" cy="1921"/>
            </a:xfrm>
          </p:grpSpPr>
          <p:grpSp>
            <p:nvGrpSpPr>
              <p:cNvPr id="9289" name="Group 16"/>
              <p:cNvGrpSpPr>
                <a:grpSpLocks/>
              </p:cNvGrpSpPr>
              <p:nvPr/>
            </p:nvGrpSpPr>
            <p:grpSpPr bwMode="auto">
              <a:xfrm>
                <a:off x="679" y="1392"/>
                <a:ext cx="4506" cy="1921"/>
                <a:chOff x="679" y="1392"/>
                <a:chExt cx="4506" cy="1921"/>
              </a:xfrm>
            </p:grpSpPr>
            <p:sp>
              <p:nvSpPr>
                <p:cNvPr id="9292" name="Freeform 4"/>
                <p:cNvSpPr>
                  <a:spLocks/>
                </p:cNvSpPr>
                <p:nvPr/>
              </p:nvSpPr>
              <p:spPr bwMode="auto">
                <a:xfrm>
                  <a:off x="766" y="1392"/>
                  <a:ext cx="4395" cy="1837"/>
                </a:xfrm>
                <a:custGeom>
                  <a:avLst/>
                  <a:gdLst>
                    <a:gd name="T0" fmla="*/ 4394 w 4395"/>
                    <a:gd name="T1" fmla="*/ 1836 h 1837"/>
                    <a:gd name="T2" fmla="*/ 4394 w 4395"/>
                    <a:gd name="T3" fmla="*/ 0 h 1837"/>
                    <a:gd name="T4" fmla="*/ 0 w 4395"/>
                    <a:gd name="T5" fmla="*/ 0 h 1837"/>
                    <a:gd name="T6" fmla="*/ 0 w 4395"/>
                    <a:gd name="T7" fmla="*/ 1836 h 1837"/>
                    <a:gd name="T8" fmla="*/ 4394 w 4395"/>
                    <a:gd name="T9" fmla="*/ 1836 h 1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5"/>
                    <a:gd name="T16" fmla="*/ 0 h 1837"/>
                    <a:gd name="T17" fmla="*/ 4395 w 4395"/>
                    <a:gd name="T18" fmla="*/ 1837 h 1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5" h="1837">
                      <a:moveTo>
                        <a:pt x="4394" y="1836"/>
                      </a:moveTo>
                      <a:lnTo>
                        <a:pt x="4394" y="0"/>
                      </a:lnTo>
                      <a:lnTo>
                        <a:pt x="0" y="0"/>
                      </a:lnTo>
                      <a:lnTo>
                        <a:pt x="0" y="1836"/>
                      </a:lnTo>
                      <a:lnTo>
                        <a:pt x="4394" y="1836"/>
                      </a:lnTo>
                    </a:path>
                  </a:pathLst>
                </a:custGeom>
                <a:solidFill>
                  <a:srgbClr val="7F7F7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3" name="Freeform 5"/>
                <p:cNvSpPr>
                  <a:spLocks/>
                </p:cNvSpPr>
                <p:nvPr/>
              </p:nvSpPr>
              <p:spPr bwMode="auto">
                <a:xfrm>
                  <a:off x="754" y="1392"/>
                  <a:ext cx="4370" cy="1837"/>
                </a:xfrm>
                <a:custGeom>
                  <a:avLst/>
                  <a:gdLst>
                    <a:gd name="T0" fmla="*/ 4344 w 4395"/>
                    <a:gd name="T1" fmla="*/ 1836 h 1837"/>
                    <a:gd name="T2" fmla="*/ 4344 w 4395"/>
                    <a:gd name="T3" fmla="*/ 0 h 1837"/>
                    <a:gd name="T4" fmla="*/ 0 w 4395"/>
                    <a:gd name="T5" fmla="*/ 0 h 1837"/>
                    <a:gd name="T6" fmla="*/ 0 w 4395"/>
                    <a:gd name="T7" fmla="*/ 1836 h 1837"/>
                    <a:gd name="T8" fmla="*/ 4344 w 4395"/>
                    <a:gd name="T9" fmla="*/ 1836 h 18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95"/>
                    <a:gd name="T16" fmla="*/ 0 h 1837"/>
                    <a:gd name="T17" fmla="*/ 4395 w 4395"/>
                    <a:gd name="T18" fmla="*/ 1837 h 18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95" h="1837">
                      <a:moveTo>
                        <a:pt x="4394" y="1836"/>
                      </a:moveTo>
                      <a:lnTo>
                        <a:pt x="4394" y="0"/>
                      </a:lnTo>
                      <a:lnTo>
                        <a:pt x="0" y="0"/>
                      </a:lnTo>
                      <a:lnTo>
                        <a:pt x="0" y="1836"/>
                      </a:lnTo>
                      <a:lnTo>
                        <a:pt x="4394" y="1836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4" name="Freeform 6"/>
                <p:cNvSpPr>
                  <a:spLocks/>
                </p:cNvSpPr>
                <p:nvPr/>
              </p:nvSpPr>
              <p:spPr bwMode="auto">
                <a:xfrm>
                  <a:off x="798" y="1447"/>
                  <a:ext cx="4251" cy="1726"/>
                </a:xfrm>
                <a:custGeom>
                  <a:avLst/>
                  <a:gdLst>
                    <a:gd name="T0" fmla="*/ 4254 w 4247"/>
                    <a:gd name="T1" fmla="*/ 1725 h 1726"/>
                    <a:gd name="T2" fmla="*/ 4254 w 4247"/>
                    <a:gd name="T3" fmla="*/ 0 h 1726"/>
                    <a:gd name="T4" fmla="*/ 0 w 4247"/>
                    <a:gd name="T5" fmla="*/ 0 h 1726"/>
                    <a:gd name="T6" fmla="*/ 0 w 4247"/>
                    <a:gd name="T7" fmla="*/ 1725 h 1726"/>
                    <a:gd name="T8" fmla="*/ 4254 w 4247"/>
                    <a:gd name="T9" fmla="*/ 1725 h 17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47"/>
                    <a:gd name="T16" fmla="*/ 0 h 1726"/>
                    <a:gd name="T17" fmla="*/ 4247 w 4247"/>
                    <a:gd name="T18" fmla="*/ 1726 h 17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47" h="1726">
                      <a:moveTo>
                        <a:pt x="4246" y="1725"/>
                      </a:moveTo>
                      <a:lnTo>
                        <a:pt x="4246" y="0"/>
                      </a:lnTo>
                      <a:lnTo>
                        <a:pt x="0" y="0"/>
                      </a:lnTo>
                      <a:lnTo>
                        <a:pt x="0" y="1725"/>
                      </a:lnTo>
                      <a:lnTo>
                        <a:pt x="4246" y="1725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5" name="Freeform 7"/>
                <p:cNvSpPr>
                  <a:spLocks/>
                </p:cNvSpPr>
                <p:nvPr/>
              </p:nvSpPr>
              <p:spPr bwMode="auto">
                <a:xfrm>
                  <a:off x="802" y="1447"/>
                  <a:ext cx="4247" cy="1726"/>
                </a:xfrm>
                <a:custGeom>
                  <a:avLst/>
                  <a:gdLst>
                    <a:gd name="T0" fmla="*/ 4246 w 4247"/>
                    <a:gd name="T1" fmla="*/ 1725 h 1726"/>
                    <a:gd name="T2" fmla="*/ 4246 w 4247"/>
                    <a:gd name="T3" fmla="*/ 0 h 1726"/>
                    <a:gd name="T4" fmla="*/ 0 w 4247"/>
                    <a:gd name="T5" fmla="*/ 0 h 1726"/>
                    <a:gd name="T6" fmla="*/ 0 w 4247"/>
                    <a:gd name="T7" fmla="*/ 1725 h 1726"/>
                    <a:gd name="T8" fmla="*/ 4246 w 4247"/>
                    <a:gd name="T9" fmla="*/ 1725 h 17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47"/>
                    <a:gd name="T16" fmla="*/ 0 h 1726"/>
                    <a:gd name="T17" fmla="*/ 4247 w 4247"/>
                    <a:gd name="T18" fmla="*/ 1726 h 17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47" h="1726">
                      <a:moveTo>
                        <a:pt x="4246" y="1725"/>
                      </a:moveTo>
                      <a:lnTo>
                        <a:pt x="4246" y="0"/>
                      </a:lnTo>
                      <a:lnTo>
                        <a:pt x="0" y="0"/>
                      </a:lnTo>
                      <a:lnTo>
                        <a:pt x="0" y="1725"/>
                      </a:lnTo>
                      <a:lnTo>
                        <a:pt x="4246" y="17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6" name="Freeform 8"/>
                <p:cNvSpPr>
                  <a:spLocks/>
                </p:cNvSpPr>
                <p:nvPr/>
              </p:nvSpPr>
              <p:spPr bwMode="auto">
                <a:xfrm>
                  <a:off x="679" y="3228"/>
                  <a:ext cx="4506" cy="85"/>
                </a:xfrm>
                <a:custGeom>
                  <a:avLst/>
                  <a:gdLst>
                    <a:gd name="T0" fmla="*/ 4505 w 4506"/>
                    <a:gd name="T1" fmla="*/ 84 h 85"/>
                    <a:gd name="T2" fmla="*/ 4505 w 4506"/>
                    <a:gd name="T3" fmla="*/ 0 h 85"/>
                    <a:gd name="T4" fmla="*/ 0 w 4506"/>
                    <a:gd name="T5" fmla="*/ 0 h 85"/>
                    <a:gd name="T6" fmla="*/ 0 w 4506"/>
                    <a:gd name="T7" fmla="*/ 84 h 85"/>
                    <a:gd name="T8" fmla="*/ 4505 w 4506"/>
                    <a:gd name="T9" fmla="*/ 84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6"/>
                    <a:gd name="T16" fmla="*/ 0 h 85"/>
                    <a:gd name="T17" fmla="*/ 4506 w 4506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6" h="85">
                      <a:moveTo>
                        <a:pt x="4505" y="84"/>
                      </a:moveTo>
                      <a:lnTo>
                        <a:pt x="4505" y="0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4505" y="84"/>
                      </a:lnTo>
                    </a:path>
                  </a:pathLst>
                </a:custGeom>
                <a:solidFill>
                  <a:srgbClr val="CCCCCC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7" name="Freeform 9"/>
                <p:cNvSpPr>
                  <a:spLocks/>
                </p:cNvSpPr>
                <p:nvPr/>
              </p:nvSpPr>
              <p:spPr bwMode="auto">
                <a:xfrm>
                  <a:off x="679" y="3228"/>
                  <a:ext cx="4506" cy="85"/>
                </a:xfrm>
                <a:custGeom>
                  <a:avLst/>
                  <a:gdLst>
                    <a:gd name="T0" fmla="*/ 4505 w 4506"/>
                    <a:gd name="T1" fmla="*/ 84 h 85"/>
                    <a:gd name="T2" fmla="*/ 4505 w 4506"/>
                    <a:gd name="T3" fmla="*/ 0 h 85"/>
                    <a:gd name="T4" fmla="*/ 0 w 4506"/>
                    <a:gd name="T5" fmla="*/ 0 h 85"/>
                    <a:gd name="T6" fmla="*/ 0 w 4506"/>
                    <a:gd name="T7" fmla="*/ 84 h 85"/>
                    <a:gd name="T8" fmla="*/ 4505 w 4506"/>
                    <a:gd name="T9" fmla="*/ 84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06"/>
                    <a:gd name="T16" fmla="*/ 0 h 85"/>
                    <a:gd name="T17" fmla="*/ 4506 w 4506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06" h="85">
                      <a:moveTo>
                        <a:pt x="4505" y="84"/>
                      </a:moveTo>
                      <a:lnTo>
                        <a:pt x="4505" y="0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4505" y="8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8" name="Freeform 10"/>
                <p:cNvSpPr>
                  <a:spLocks/>
                </p:cNvSpPr>
                <p:nvPr/>
              </p:nvSpPr>
              <p:spPr bwMode="auto">
                <a:xfrm>
                  <a:off x="1888" y="3144"/>
                  <a:ext cx="569" cy="85"/>
                </a:xfrm>
                <a:custGeom>
                  <a:avLst/>
                  <a:gdLst>
                    <a:gd name="T0" fmla="*/ 568 w 569"/>
                    <a:gd name="T1" fmla="*/ 84 h 85"/>
                    <a:gd name="T2" fmla="*/ 568 w 569"/>
                    <a:gd name="T3" fmla="*/ 0 h 85"/>
                    <a:gd name="T4" fmla="*/ 0 w 569"/>
                    <a:gd name="T5" fmla="*/ 0 h 85"/>
                    <a:gd name="T6" fmla="*/ 0 w 569"/>
                    <a:gd name="T7" fmla="*/ 84 h 85"/>
                    <a:gd name="T8" fmla="*/ 568 w 569"/>
                    <a:gd name="T9" fmla="*/ 84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9"/>
                    <a:gd name="T16" fmla="*/ 0 h 85"/>
                    <a:gd name="T17" fmla="*/ 569 w 569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9" h="85">
                      <a:moveTo>
                        <a:pt x="568" y="84"/>
                      </a:moveTo>
                      <a:lnTo>
                        <a:pt x="568" y="0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568" y="84"/>
                      </a:lnTo>
                    </a:path>
                  </a:pathLst>
                </a:custGeom>
                <a:solidFill>
                  <a:srgbClr val="40404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299" name="Freeform 11"/>
                <p:cNvSpPr>
                  <a:spLocks/>
                </p:cNvSpPr>
                <p:nvPr/>
              </p:nvSpPr>
              <p:spPr bwMode="auto">
                <a:xfrm>
                  <a:off x="1888" y="3144"/>
                  <a:ext cx="569" cy="85"/>
                </a:xfrm>
                <a:custGeom>
                  <a:avLst/>
                  <a:gdLst>
                    <a:gd name="T0" fmla="*/ 568 w 569"/>
                    <a:gd name="T1" fmla="*/ 84 h 85"/>
                    <a:gd name="T2" fmla="*/ 568 w 569"/>
                    <a:gd name="T3" fmla="*/ 0 h 85"/>
                    <a:gd name="T4" fmla="*/ 0 w 569"/>
                    <a:gd name="T5" fmla="*/ 0 h 85"/>
                    <a:gd name="T6" fmla="*/ 0 w 569"/>
                    <a:gd name="T7" fmla="*/ 84 h 85"/>
                    <a:gd name="T8" fmla="*/ 568 w 569"/>
                    <a:gd name="T9" fmla="*/ 84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9"/>
                    <a:gd name="T16" fmla="*/ 0 h 85"/>
                    <a:gd name="T17" fmla="*/ 569 w 569"/>
                    <a:gd name="T18" fmla="*/ 85 h 8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9" h="85">
                      <a:moveTo>
                        <a:pt x="568" y="84"/>
                      </a:moveTo>
                      <a:lnTo>
                        <a:pt x="568" y="0"/>
                      </a:lnTo>
                      <a:lnTo>
                        <a:pt x="0" y="0"/>
                      </a:lnTo>
                      <a:lnTo>
                        <a:pt x="0" y="84"/>
                      </a:lnTo>
                      <a:lnTo>
                        <a:pt x="568" y="8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300" name="Freeform 12"/>
                <p:cNvSpPr>
                  <a:spLocks/>
                </p:cNvSpPr>
                <p:nvPr/>
              </p:nvSpPr>
              <p:spPr bwMode="auto">
                <a:xfrm>
                  <a:off x="1802" y="3097"/>
                  <a:ext cx="729" cy="48"/>
                </a:xfrm>
                <a:custGeom>
                  <a:avLst/>
                  <a:gdLst>
                    <a:gd name="T0" fmla="*/ 728 w 729"/>
                    <a:gd name="T1" fmla="*/ 47 h 48"/>
                    <a:gd name="T2" fmla="*/ 728 w 729"/>
                    <a:gd name="T3" fmla="*/ 0 h 48"/>
                    <a:gd name="T4" fmla="*/ 0 w 729"/>
                    <a:gd name="T5" fmla="*/ 0 h 48"/>
                    <a:gd name="T6" fmla="*/ 0 w 729"/>
                    <a:gd name="T7" fmla="*/ 47 h 48"/>
                    <a:gd name="T8" fmla="*/ 728 w 729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9"/>
                    <a:gd name="T16" fmla="*/ 0 h 48"/>
                    <a:gd name="T17" fmla="*/ 729 w 72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9" h="48">
                      <a:moveTo>
                        <a:pt x="728" y="47"/>
                      </a:moveTo>
                      <a:lnTo>
                        <a:pt x="728" y="0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728" y="47"/>
                      </a:lnTo>
                    </a:path>
                  </a:pathLst>
                </a:custGeom>
                <a:solidFill>
                  <a:srgbClr val="7F7F7F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301" name="Freeform 13"/>
                <p:cNvSpPr>
                  <a:spLocks/>
                </p:cNvSpPr>
                <p:nvPr/>
              </p:nvSpPr>
              <p:spPr bwMode="auto">
                <a:xfrm>
                  <a:off x="1802" y="3097"/>
                  <a:ext cx="729" cy="48"/>
                </a:xfrm>
                <a:custGeom>
                  <a:avLst/>
                  <a:gdLst>
                    <a:gd name="T0" fmla="*/ 728 w 729"/>
                    <a:gd name="T1" fmla="*/ 47 h 48"/>
                    <a:gd name="T2" fmla="*/ 728 w 729"/>
                    <a:gd name="T3" fmla="*/ 0 h 48"/>
                    <a:gd name="T4" fmla="*/ 0 w 729"/>
                    <a:gd name="T5" fmla="*/ 0 h 48"/>
                    <a:gd name="T6" fmla="*/ 0 w 729"/>
                    <a:gd name="T7" fmla="*/ 47 h 48"/>
                    <a:gd name="T8" fmla="*/ 728 w 729"/>
                    <a:gd name="T9" fmla="*/ 47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9"/>
                    <a:gd name="T16" fmla="*/ 0 h 48"/>
                    <a:gd name="T17" fmla="*/ 729 w 729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9" h="48">
                      <a:moveTo>
                        <a:pt x="728" y="47"/>
                      </a:moveTo>
                      <a:lnTo>
                        <a:pt x="728" y="0"/>
                      </a:ln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728" y="47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302" name="Freeform 14"/>
                <p:cNvSpPr>
                  <a:spLocks/>
                </p:cNvSpPr>
                <p:nvPr/>
              </p:nvSpPr>
              <p:spPr bwMode="auto">
                <a:xfrm>
                  <a:off x="3333" y="3134"/>
                  <a:ext cx="360" cy="30"/>
                </a:xfrm>
                <a:custGeom>
                  <a:avLst/>
                  <a:gdLst>
                    <a:gd name="T0" fmla="*/ 359 w 360"/>
                    <a:gd name="T1" fmla="*/ 29 h 30"/>
                    <a:gd name="T2" fmla="*/ 359 w 360"/>
                    <a:gd name="T3" fmla="*/ 0 h 30"/>
                    <a:gd name="T4" fmla="*/ 0 w 360"/>
                    <a:gd name="T5" fmla="*/ 0 h 30"/>
                    <a:gd name="T6" fmla="*/ 0 w 360"/>
                    <a:gd name="T7" fmla="*/ 29 h 30"/>
                    <a:gd name="T8" fmla="*/ 359 w 360"/>
                    <a:gd name="T9" fmla="*/ 29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0"/>
                    <a:gd name="T16" fmla="*/ 0 h 30"/>
                    <a:gd name="T17" fmla="*/ 360 w 360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0" h="30">
                      <a:moveTo>
                        <a:pt x="359" y="29"/>
                      </a:moveTo>
                      <a:lnTo>
                        <a:pt x="359" y="0"/>
                      </a:lnTo>
                      <a:lnTo>
                        <a:pt x="0" y="0"/>
                      </a:lnTo>
                      <a:lnTo>
                        <a:pt x="0" y="29"/>
                      </a:lnTo>
                      <a:lnTo>
                        <a:pt x="359" y="29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  <p:sp>
              <p:nvSpPr>
                <p:cNvPr id="9303" name="Freeform 15"/>
                <p:cNvSpPr>
                  <a:spLocks/>
                </p:cNvSpPr>
                <p:nvPr/>
              </p:nvSpPr>
              <p:spPr bwMode="auto">
                <a:xfrm>
                  <a:off x="3815" y="3138"/>
                  <a:ext cx="359" cy="26"/>
                </a:xfrm>
                <a:custGeom>
                  <a:avLst/>
                  <a:gdLst>
                    <a:gd name="T0" fmla="*/ 358 w 359"/>
                    <a:gd name="T1" fmla="*/ 25 h 26"/>
                    <a:gd name="T2" fmla="*/ 358 w 359"/>
                    <a:gd name="T3" fmla="*/ 0 h 26"/>
                    <a:gd name="T4" fmla="*/ 0 w 359"/>
                    <a:gd name="T5" fmla="*/ 0 h 26"/>
                    <a:gd name="T6" fmla="*/ 0 w 359"/>
                    <a:gd name="T7" fmla="*/ 25 h 26"/>
                    <a:gd name="T8" fmla="*/ 358 w 359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9"/>
                    <a:gd name="T16" fmla="*/ 0 h 26"/>
                    <a:gd name="T17" fmla="*/ 359 w 359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9" h="26">
                      <a:moveTo>
                        <a:pt x="358" y="25"/>
                      </a:moveTo>
                      <a:lnTo>
                        <a:pt x="358" y="0"/>
                      </a:lnTo>
                      <a:lnTo>
                        <a:pt x="0" y="0"/>
                      </a:lnTo>
                      <a:lnTo>
                        <a:pt x="0" y="25"/>
                      </a:lnTo>
                      <a:lnTo>
                        <a:pt x="358" y="25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hr-HR"/>
                </a:p>
              </p:txBody>
            </p:sp>
          </p:grpSp>
          <p:sp>
            <p:nvSpPr>
              <p:cNvPr id="9290" name="Rectangle 17"/>
              <p:cNvSpPr>
                <a:spLocks noChangeArrowheads="1"/>
              </p:cNvSpPr>
              <p:nvPr/>
            </p:nvSpPr>
            <p:spPr bwMode="auto">
              <a:xfrm>
                <a:off x="839" y="1566"/>
                <a:ext cx="4173" cy="6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ctr"/>
                <a:r>
                  <a:rPr lang="hr-HR" sz="3200" b="1">
                    <a:solidFill>
                      <a:schemeClr val="bg1"/>
                    </a:solidFill>
                    <a:latin typeface="Lucida Casual" charset="0"/>
                  </a:rPr>
                  <a:t>Psiholozi moraju biti skeptični i kritički razmišljati</a:t>
                </a:r>
                <a:endParaRPr lang="en-US" sz="3200" b="1">
                  <a:solidFill>
                    <a:schemeClr val="bg1"/>
                  </a:solidFill>
                  <a:latin typeface="Lucida Casual" charset="0"/>
                </a:endParaRPr>
              </a:p>
            </p:txBody>
          </p:sp>
          <p:sp>
            <p:nvSpPr>
              <p:cNvPr id="9291" name="Rectangle 18"/>
              <p:cNvSpPr>
                <a:spLocks noChangeArrowheads="1"/>
              </p:cNvSpPr>
              <p:nvPr/>
            </p:nvSpPr>
            <p:spPr bwMode="auto">
              <a:xfrm>
                <a:off x="1414" y="2334"/>
                <a:ext cx="1812" cy="6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hr-HR" sz="3200">
                    <a:solidFill>
                      <a:schemeClr val="bg1"/>
                    </a:solidFill>
                    <a:latin typeface="CosmicTwo" pitchFamily="82" charset="0"/>
                  </a:rPr>
                  <a:t>Koji su dokazi</a:t>
                </a:r>
                <a:r>
                  <a:rPr lang="en-US" sz="3200">
                    <a:solidFill>
                      <a:schemeClr val="bg1"/>
                    </a:solidFill>
                    <a:latin typeface="CosmicTwo" pitchFamily="82" charset="0"/>
                  </a:rPr>
                  <a:t>?</a:t>
                </a:r>
              </a:p>
              <a:p>
                <a:r>
                  <a:rPr lang="hr-HR" sz="3200">
                    <a:solidFill>
                      <a:schemeClr val="bg1"/>
                    </a:solidFill>
                    <a:latin typeface="CosmicTwo" pitchFamily="82" charset="0"/>
                  </a:rPr>
                  <a:t>Kako su prikupljeni</a:t>
                </a:r>
                <a:r>
                  <a:rPr lang="en-US" sz="3200">
                    <a:solidFill>
                      <a:schemeClr val="bg1"/>
                    </a:solidFill>
                    <a:latin typeface="CosmicTwo" pitchFamily="82" charset="0"/>
                  </a:rPr>
                  <a:t>?</a:t>
                </a:r>
                <a:r>
                  <a:rPr lang="en-US"/>
                  <a:t> </a:t>
                </a:r>
              </a:p>
            </p:txBody>
          </p:sp>
        </p:grpSp>
        <p:sp>
          <p:nvSpPr>
            <p:cNvPr id="9287" name="Freeform 20"/>
            <p:cNvSpPr>
              <a:spLocks/>
            </p:cNvSpPr>
            <p:nvPr/>
          </p:nvSpPr>
          <p:spPr bwMode="auto">
            <a:xfrm>
              <a:off x="2972" y="3117"/>
              <a:ext cx="233" cy="25"/>
            </a:xfrm>
            <a:custGeom>
              <a:avLst/>
              <a:gdLst>
                <a:gd name="T0" fmla="*/ 232 w 233"/>
                <a:gd name="T1" fmla="*/ 24 h 25"/>
                <a:gd name="T2" fmla="*/ 232 w 233"/>
                <a:gd name="T3" fmla="*/ 0 h 25"/>
                <a:gd name="T4" fmla="*/ 0 w 233"/>
                <a:gd name="T5" fmla="*/ 0 h 25"/>
                <a:gd name="T6" fmla="*/ 0 w 233"/>
                <a:gd name="T7" fmla="*/ 24 h 25"/>
                <a:gd name="T8" fmla="*/ 232 w 233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25"/>
                <a:gd name="T17" fmla="*/ 233 w 2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25">
                  <a:moveTo>
                    <a:pt x="232" y="2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32" y="2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8" name="Freeform 21"/>
            <p:cNvSpPr>
              <a:spLocks/>
            </p:cNvSpPr>
            <p:nvPr/>
          </p:nvSpPr>
          <p:spPr bwMode="auto">
            <a:xfrm>
              <a:off x="3379" y="3117"/>
              <a:ext cx="233" cy="25"/>
            </a:xfrm>
            <a:custGeom>
              <a:avLst/>
              <a:gdLst>
                <a:gd name="T0" fmla="*/ 232 w 233"/>
                <a:gd name="T1" fmla="*/ 24 h 25"/>
                <a:gd name="T2" fmla="*/ 232 w 233"/>
                <a:gd name="T3" fmla="*/ 0 h 25"/>
                <a:gd name="T4" fmla="*/ 0 w 233"/>
                <a:gd name="T5" fmla="*/ 0 h 25"/>
                <a:gd name="T6" fmla="*/ 0 w 233"/>
                <a:gd name="T7" fmla="*/ 24 h 25"/>
                <a:gd name="T8" fmla="*/ 232 w 233"/>
                <a:gd name="T9" fmla="*/ 2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25"/>
                <a:gd name="T17" fmla="*/ 233 w 233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25">
                  <a:moveTo>
                    <a:pt x="232" y="24"/>
                  </a:moveTo>
                  <a:lnTo>
                    <a:pt x="232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32" y="2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971550" y="4652963"/>
            <a:ext cx="7210425" cy="1074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hr-H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smicTwo" pitchFamily="82" charset="0"/>
                <a:cs typeface="Arial" charset="0"/>
              </a:rPr>
              <a:t>Psihološki se zaključci temelje na istraživanjima, a ne na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smicTwo" pitchFamily="82" charset="0"/>
              <a:cs typeface="Arial" charset="0"/>
            </a:endParaRPr>
          </a:p>
          <a:p>
            <a:pPr algn="ctr">
              <a:defRPr/>
            </a:pPr>
            <a:r>
              <a:rPr lang="hr-HR" sz="32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smicTwo" pitchFamily="82" charset="0"/>
                <a:cs typeface="Arial" charset="0"/>
              </a:rPr>
              <a:t>tradiciji ili zdravom razumu (narodnoj mudrosti)</a:t>
            </a:r>
            <a:endParaRPr lang="en-US" sz="32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smicTwo" pitchFamily="82" charset="0"/>
              <a:cs typeface="Arial" charset="0"/>
            </a:endParaRPr>
          </a:p>
        </p:txBody>
      </p:sp>
      <p:pic>
        <p:nvPicPr>
          <p:cNvPr id="9222" name="Picture 2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685800" cy="152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9223" name="Group 89"/>
          <p:cNvGrpSpPr>
            <a:grpSpLocks/>
          </p:cNvGrpSpPr>
          <p:nvPr/>
        </p:nvGrpSpPr>
        <p:grpSpPr bwMode="auto">
          <a:xfrm>
            <a:off x="7124700" y="1989138"/>
            <a:ext cx="2019300" cy="3630612"/>
            <a:chOff x="4434" y="1841"/>
            <a:chExt cx="1272" cy="2287"/>
          </a:xfrm>
        </p:grpSpPr>
        <p:sp>
          <p:nvSpPr>
            <p:cNvPr id="9224" name="Freeform 27"/>
            <p:cNvSpPr>
              <a:spLocks/>
            </p:cNvSpPr>
            <p:nvPr/>
          </p:nvSpPr>
          <p:spPr bwMode="auto">
            <a:xfrm>
              <a:off x="5139" y="1941"/>
              <a:ext cx="86" cy="179"/>
            </a:xfrm>
            <a:custGeom>
              <a:avLst/>
              <a:gdLst>
                <a:gd name="T0" fmla="*/ 42 w 86"/>
                <a:gd name="T1" fmla="*/ 178 h 179"/>
                <a:gd name="T2" fmla="*/ 51 w 86"/>
                <a:gd name="T3" fmla="*/ 176 h 179"/>
                <a:gd name="T4" fmla="*/ 59 w 86"/>
                <a:gd name="T5" fmla="*/ 171 h 179"/>
                <a:gd name="T6" fmla="*/ 66 w 86"/>
                <a:gd name="T7" fmla="*/ 163 h 179"/>
                <a:gd name="T8" fmla="*/ 72 w 86"/>
                <a:gd name="T9" fmla="*/ 152 h 179"/>
                <a:gd name="T10" fmla="*/ 77 w 86"/>
                <a:gd name="T11" fmla="*/ 139 h 179"/>
                <a:gd name="T12" fmla="*/ 81 w 86"/>
                <a:gd name="T13" fmla="*/ 124 h 179"/>
                <a:gd name="T14" fmla="*/ 84 w 86"/>
                <a:gd name="T15" fmla="*/ 106 h 179"/>
                <a:gd name="T16" fmla="*/ 85 w 86"/>
                <a:gd name="T17" fmla="*/ 89 h 179"/>
                <a:gd name="T18" fmla="*/ 84 w 86"/>
                <a:gd name="T19" fmla="*/ 71 h 179"/>
                <a:gd name="T20" fmla="*/ 81 w 86"/>
                <a:gd name="T21" fmla="*/ 54 h 179"/>
                <a:gd name="T22" fmla="*/ 77 w 86"/>
                <a:gd name="T23" fmla="*/ 39 h 179"/>
                <a:gd name="T24" fmla="*/ 72 w 86"/>
                <a:gd name="T25" fmla="*/ 25 h 179"/>
                <a:gd name="T26" fmla="*/ 66 w 86"/>
                <a:gd name="T27" fmla="*/ 14 h 179"/>
                <a:gd name="T28" fmla="*/ 59 w 86"/>
                <a:gd name="T29" fmla="*/ 6 h 179"/>
                <a:gd name="T30" fmla="*/ 51 w 86"/>
                <a:gd name="T31" fmla="*/ 1 h 179"/>
                <a:gd name="T32" fmla="*/ 42 w 86"/>
                <a:gd name="T33" fmla="*/ 0 h 179"/>
                <a:gd name="T34" fmla="*/ 34 w 86"/>
                <a:gd name="T35" fmla="*/ 1 h 179"/>
                <a:gd name="T36" fmla="*/ 26 w 86"/>
                <a:gd name="T37" fmla="*/ 6 h 179"/>
                <a:gd name="T38" fmla="*/ 19 w 86"/>
                <a:gd name="T39" fmla="*/ 14 h 179"/>
                <a:gd name="T40" fmla="*/ 12 w 86"/>
                <a:gd name="T41" fmla="*/ 25 h 179"/>
                <a:gd name="T42" fmla="*/ 7 w 86"/>
                <a:gd name="T43" fmla="*/ 39 h 179"/>
                <a:gd name="T44" fmla="*/ 3 w 86"/>
                <a:gd name="T45" fmla="*/ 54 h 179"/>
                <a:gd name="T46" fmla="*/ 0 w 86"/>
                <a:gd name="T47" fmla="*/ 71 h 179"/>
                <a:gd name="T48" fmla="*/ 0 w 86"/>
                <a:gd name="T49" fmla="*/ 89 h 179"/>
                <a:gd name="T50" fmla="*/ 0 w 86"/>
                <a:gd name="T51" fmla="*/ 106 h 179"/>
                <a:gd name="T52" fmla="*/ 3 w 86"/>
                <a:gd name="T53" fmla="*/ 124 h 179"/>
                <a:gd name="T54" fmla="*/ 7 w 86"/>
                <a:gd name="T55" fmla="*/ 139 h 179"/>
                <a:gd name="T56" fmla="*/ 12 w 86"/>
                <a:gd name="T57" fmla="*/ 152 h 179"/>
                <a:gd name="T58" fmla="*/ 19 w 86"/>
                <a:gd name="T59" fmla="*/ 163 h 179"/>
                <a:gd name="T60" fmla="*/ 26 w 86"/>
                <a:gd name="T61" fmla="*/ 171 h 179"/>
                <a:gd name="T62" fmla="*/ 34 w 86"/>
                <a:gd name="T63" fmla="*/ 176 h 179"/>
                <a:gd name="T64" fmla="*/ 42 w 86"/>
                <a:gd name="T65" fmla="*/ 178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179"/>
                <a:gd name="T101" fmla="*/ 86 w 86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179">
                  <a:moveTo>
                    <a:pt x="42" y="178"/>
                  </a:moveTo>
                  <a:lnTo>
                    <a:pt x="51" y="176"/>
                  </a:lnTo>
                  <a:lnTo>
                    <a:pt x="59" y="171"/>
                  </a:lnTo>
                  <a:lnTo>
                    <a:pt x="66" y="163"/>
                  </a:lnTo>
                  <a:lnTo>
                    <a:pt x="72" y="152"/>
                  </a:lnTo>
                  <a:lnTo>
                    <a:pt x="77" y="139"/>
                  </a:lnTo>
                  <a:lnTo>
                    <a:pt x="81" y="124"/>
                  </a:lnTo>
                  <a:lnTo>
                    <a:pt x="84" y="106"/>
                  </a:lnTo>
                  <a:lnTo>
                    <a:pt x="85" y="89"/>
                  </a:lnTo>
                  <a:lnTo>
                    <a:pt x="84" y="71"/>
                  </a:lnTo>
                  <a:lnTo>
                    <a:pt x="81" y="54"/>
                  </a:lnTo>
                  <a:lnTo>
                    <a:pt x="77" y="39"/>
                  </a:lnTo>
                  <a:lnTo>
                    <a:pt x="72" y="25"/>
                  </a:lnTo>
                  <a:lnTo>
                    <a:pt x="66" y="14"/>
                  </a:lnTo>
                  <a:lnTo>
                    <a:pt x="59" y="6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6"/>
                  </a:lnTo>
                  <a:lnTo>
                    <a:pt x="19" y="14"/>
                  </a:lnTo>
                  <a:lnTo>
                    <a:pt x="12" y="25"/>
                  </a:lnTo>
                  <a:lnTo>
                    <a:pt x="7" y="39"/>
                  </a:lnTo>
                  <a:lnTo>
                    <a:pt x="3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0" y="106"/>
                  </a:lnTo>
                  <a:lnTo>
                    <a:pt x="3" y="124"/>
                  </a:lnTo>
                  <a:lnTo>
                    <a:pt x="7" y="139"/>
                  </a:lnTo>
                  <a:lnTo>
                    <a:pt x="12" y="152"/>
                  </a:lnTo>
                  <a:lnTo>
                    <a:pt x="19" y="163"/>
                  </a:lnTo>
                  <a:lnTo>
                    <a:pt x="26" y="171"/>
                  </a:lnTo>
                  <a:lnTo>
                    <a:pt x="34" y="176"/>
                  </a:lnTo>
                  <a:lnTo>
                    <a:pt x="42" y="17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25" name="Freeform 28"/>
            <p:cNvSpPr>
              <a:spLocks/>
            </p:cNvSpPr>
            <p:nvPr/>
          </p:nvSpPr>
          <p:spPr bwMode="auto">
            <a:xfrm>
              <a:off x="5139" y="1941"/>
              <a:ext cx="86" cy="179"/>
            </a:xfrm>
            <a:custGeom>
              <a:avLst/>
              <a:gdLst>
                <a:gd name="T0" fmla="*/ 42 w 86"/>
                <a:gd name="T1" fmla="*/ 178 h 179"/>
                <a:gd name="T2" fmla="*/ 51 w 86"/>
                <a:gd name="T3" fmla="*/ 176 h 179"/>
                <a:gd name="T4" fmla="*/ 59 w 86"/>
                <a:gd name="T5" fmla="*/ 171 h 179"/>
                <a:gd name="T6" fmla="*/ 66 w 86"/>
                <a:gd name="T7" fmla="*/ 163 h 179"/>
                <a:gd name="T8" fmla="*/ 72 w 86"/>
                <a:gd name="T9" fmla="*/ 152 h 179"/>
                <a:gd name="T10" fmla="*/ 77 w 86"/>
                <a:gd name="T11" fmla="*/ 139 h 179"/>
                <a:gd name="T12" fmla="*/ 81 w 86"/>
                <a:gd name="T13" fmla="*/ 124 h 179"/>
                <a:gd name="T14" fmla="*/ 84 w 86"/>
                <a:gd name="T15" fmla="*/ 106 h 179"/>
                <a:gd name="T16" fmla="*/ 85 w 86"/>
                <a:gd name="T17" fmla="*/ 89 h 179"/>
                <a:gd name="T18" fmla="*/ 84 w 86"/>
                <a:gd name="T19" fmla="*/ 71 h 179"/>
                <a:gd name="T20" fmla="*/ 81 w 86"/>
                <a:gd name="T21" fmla="*/ 54 h 179"/>
                <a:gd name="T22" fmla="*/ 77 w 86"/>
                <a:gd name="T23" fmla="*/ 39 h 179"/>
                <a:gd name="T24" fmla="*/ 72 w 86"/>
                <a:gd name="T25" fmla="*/ 25 h 179"/>
                <a:gd name="T26" fmla="*/ 66 w 86"/>
                <a:gd name="T27" fmla="*/ 14 h 179"/>
                <a:gd name="T28" fmla="*/ 59 w 86"/>
                <a:gd name="T29" fmla="*/ 6 h 179"/>
                <a:gd name="T30" fmla="*/ 51 w 86"/>
                <a:gd name="T31" fmla="*/ 1 h 179"/>
                <a:gd name="T32" fmla="*/ 42 w 86"/>
                <a:gd name="T33" fmla="*/ 0 h 179"/>
                <a:gd name="T34" fmla="*/ 34 w 86"/>
                <a:gd name="T35" fmla="*/ 1 h 179"/>
                <a:gd name="T36" fmla="*/ 26 w 86"/>
                <a:gd name="T37" fmla="*/ 6 h 179"/>
                <a:gd name="T38" fmla="*/ 19 w 86"/>
                <a:gd name="T39" fmla="*/ 14 h 179"/>
                <a:gd name="T40" fmla="*/ 12 w 86"/>
                <a:gd name="T41" fmla="*/ 25 h 179"/>
                <a:gd name="T42" fmla="*/ 7 w 86"/>
                <a:gd name="T43" fmla="*/ 39 h 179"/>
                <a:gd name="T44" fmla="*/ 3 w 86"/>
                <a:gd name="T45" fmla="*/ 54 h 179"/>
                <a:gd name="T46" fmla="*/ 0 w 86"/>
                <a:gd name="T47" fmla="*/ 71 h 179"/>
                <a:gd name="T48" fmla="*/ 0 w 86"/>
                <a:gd name="T49" fmla="*/ 89 h 179"/>
                <a:gd name="T50" fmla="*/ 0 w 86"/>
                <a:gd name="T51" fmla="*/ 106 h 179"/>
                <a:gd name="T52" fmla="*/ 3 w 86"/>
                <a:gd name="T53" fmla="*/ 124 h 179"/>
                <a:gd name="T54" fmla="*/ 7 w 86"/>
                <a:gd name="T55" fmla="*/ 139 h 179"/>
                <a:gd name="T56" fmla="*/ 12 w 86"/>
                <a:gd name="T57" fmla="*/ 152 h 179"/>
                <a:gd name="T58" fmla="*/ 19 w 86"/>
                <a:gd name="T59" fmla="*/ 163 h 179"/>
                <a:gd name="T60" fmla="*/ 26 w 86"/>
                <a:gd name="T61" fmla="*/ 171 h 179"/>
                <a:gd name="T62" fmla="*/ 34 w 86"/>
                <a:gd name="T63" fmla="*/ 176 h 179"/>
                <a:gd name="T64" fmla="*/ 42 w 86"/>
                <a:gd name="T65" fmla="*/ 178 h 1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6"/>
                <a:gd name="T100" fmla="*/ 0 h 179"/>
                <a:gd name="T101" fmla="*/ 86 w 86"/>
                <a:gd name="T102" fmla="*/ 179 h 1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6" h="179">
                  <a:moveTo>
                    <a:pt x="42" y="178"/>
                  </a:moveTo>
                  <a:lnTo>
                    <a:pt x="51" y="176"/>
                  </a:lnTo>
                  <a:lnTo>
                    <a:pt x="59" y="171"/>
                  </a:lnTo>
                  <a:lnTo>
                    <a:pt x="66" y="163"/>
                  </a:lnTo>
                  <a:lnTo>
                    <a:pt x="72" y="152"/>
                  </a:lnTo>
                  <a:lnTo>
                    <a:pt x="77" y="139"/>
                  </a:lnTo>
                  <a:lnTo>
                    <a:pt x="81" y="124"/>
                  </a:lnTo>
                  <a:lnTo>
                    <a:pt x="84" y="106"/>
                  </a:lnTo>
                  <a:lnTo>
                    <a:pt x="85" y="89"/>
                  </a:lnTo>
                  <a:lnTo>
                    <a:pt x="84" y="71"/>
                  </a:lnTo>
                  <a:lnTo>
                    <a:pt x="81" y="54"/>
                  </a:lnTo>
                  <a:lnTo>
                    <a:pt x="77" y="39"/>
                  </a:lnTo>
                  <a:lnTo>
                    <a:pt x="72" y="25"/>
                  </a:lnTo>
                  <a:lnTo>
                    <a:pt x="66" y="14"/>
                  </a:lnTo>
                  <a:lnTo>
                    <a:pt x="59" y="6"/>
                  </a:lnTo>
                  <a:lnTo>
                    <a:pt x="51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6"/>
                  </a:lnTo>
                  <a:lnTo>
                    <a:pt x="19" y="14"/>
                  </a:lnTo>
                  <a:lnTo>
                    <a:pt x="12" y="25"/>
                  </a:lnTo>
                  <a:lnTo>
                    <a:pt x="7" y="39"/>
                  </a:lnTo>
                  <a:lnTo>
                    <a:pt x="3" y="54"/>
                  </a:lnTo>
                  <a:lnTo>
                    <a:pt x="0" y="71"/>
                  </a:lnTo>
                  <a:lnTo>
                    <a:pt x="0" y="89"/>
                  </a:lnTo>
                  <a:lnTo>
                    <a:pt x="0" y="106"/>
                  </a:lnTo>
                  <a:lnTo>
                    <a:pt x="3" y="124"/>
                  </a:lnTo>
                  <a:lnTo>
                    <a:pt x="7" y="139"/>
                  </a:lnTo>
                  <a:lnTo>
                    <a:pt x="12" y="152"/>
                  </a:lnTo>
                  <a:lnTo>
                    <a:pt x="19" y="163"/>
                  </a:lnTo>
                  <a:lnTo>
                    <a:pt x="26" y="171"/>
                  </a:lnTo>
                  <a:lnTo>
                    <a:pt x="34" y="176"/>
                  </a:lnTo>
                  <a:lnTo>
                    <a:pt x="42" y="17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26" name="Freeform 29"/>
            <p:cNvSpPr>
              <a:spLocks/>
            </p:cNvSpPr>
            <p:nvPr/>
          </p:nvSpPr>
          <p:spPr bwMode="auto">
            <a:xfrm>
              <a:off x="5070" y="4031"/>
              <a:ext cx="233" cy="93"/>
            </a:xfrm>
            <a:custGeom>
              <a:avLst/>
              <a:gdLst>
                <a:gd name="T0" fmla="*/ 216 w 233"/>
                <a:gd name="T1" fmla="*/ 4 h 93"/>
                <a:gd name="T2" fmla="*/ 232 w 233"/>
                <a:gd name="T3" fmla="*/ 92 h 93"/>
                <a:gd name="T4" fmla="*/ 0 w 233"/>
                <a:gd name="T5" fmla="*/ 84 h 93"/>
                <a:gd name="T6" fmla="*/ 2 w 233"/>
                <a:gd name="T7" fmla="*/ 68 h 93"/>
                <a:gd name="T8" fmla="*/ 6 w 233"/>
                <a:gd name="T9" fmla="*/ 54 h 93"/>
                <a:gd name="T10" fmla="*/ 12 w 233"/>
                <a:gd name="T11" fmla="*/ 42 h 93"/>
                <a:gd name="T12" fmla="*/ 19 w 233"/>
                <a:gd name="T13" fmla="*/ 32 h 93"/>
                <a:gd name="T14" fmla="*/ 28 w 233"/>
                <a:gd name="T15" fmla="*/ 24 h 93"/>
                <a:gd name="T16" fmla="*/ 37 w 233"/>
                <a:gd name="T17" fmla="*/ 17 h 93"/>
                <a:gd name="T18" fmla="*/ 47 w 233"/>
                <a:gd name="T19" fmla="*/ 12 h 93"/>
                <a:gd name="T20" fmla="*/ 58 w 233"/>
                <a:gd name="T21" fmla="*/ 8 h 93"/>
                <a:gd name="T22" fmla="*/ 68 w 233"/>
                <a:gd name="T23" fmla="*/ 5 h 93"/>
                <a:gd name="T24" fmla="*/ 77 w 233"/>
                <a:gd name="T25" fmla="*/ 2 h 93"/>
                <a:gd name="T26" fmla="*/ 87 w 233"/>
                <a:gd name="T27" fmla="*/ 1 h 93"/>
                <a:gd name="T28" fmla="*/ 95 w 233"/>
                <a:gd name="T29" fmla="*/ 0 h 93"/>
                <a:gd name="T30" fmla="*/ 102 w 233"/>
                <a:gd name="T31" fmla="*/ 0 h 93"/>
                <a:gd name="T32" fmla="*/ 107 w 233"/>
                <a:gd name="T33" fmla="*/ 0 h 93"/>
                <a:gd name="T34" fmla="*/ 111 w 233"/>
                <a:gd name="T35" fmla="*/ 0 h 93"/>
                <a:gd name="T36" fmla="*/ 112 w 233"/>
                <a:gd name="T37" fmla="*/ 0 h 93"/>
                <a:gd name="T38" fmla="*/ 216 w 233"/>
                <a:gd name="T39" fmla="*/ 4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3"/>
                <a:gd name="T61" fmla="*/ 0 h 93"/>
                <a:gd name="T62" fmla="*/ 233 w 233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3" h="93">
                  <a:moveTo>
                    <a:pt x="216" y="4"/>
                  </a:moveTo>
                  <a:lnTo>
                    <a:pt x="232" y="92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4"/>
                  </a:lnTo>
                  <a:lnTo>
                    <a:pt x="12" y="42"/>
                  </a:lnTo>
                  <a:lnTo>
                    <a:pt x="19" y="32"/>
                  </a:lnTo>
                  <a:lnTo>
                    <a:pt x="28" y="24"/>
                  </a:lnTo>
                  <a:lnTo>
                    <a:pt x="37" y="17"/>
                  </a:lnTo>
                  <a:lnTo>
                    <a:pt x="47" y="12"/>
                  </a:lnTo>
                  <a:lnTo>
                    <a:pt x="58" y="8"/>
                  </a:lnTo>
                  <a:lnTo>
                    <a:pt x="68" y="5"/>
                  </a:lnTo>
                  <a:lnTo>
                    <a:pt x="77" y="2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216" y="4"/>
                  </a:lnTo>
                </a:path>
              </a:pathLst>
            </a:custGeom>
            <a:solidFill>
              <a:srgbClr val="333333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27" name="Freeform 30"/>
            <p:cNvSpPr>
              <a:spLocks/>
            </p:cNvSpPr>
            <p:nvPr/>
          </p:nvSpPr>
          <p:spPr bwMode="auto">
            <a:xfrm>
              <a:off x="5070" y="4031"/>
              <a:ext cx="233" cy="93"/>
            </a:xfrm>
            <a:custGeom>
              <a:avLst/>
              <a:gdLst>
                <a:gd name="T0" fmla="*/ 216 w 233"/>
                <a:gd name="T1" fmla="*/ 4 h 93"/>
                <a:gd name="T2" fmla="*/ 232 w 233"/>
                <a:gd name="T3" fmla="*/ 92 h 93"/>
                <a:gd name="T4" fmla="*/ 0 w 233"/>
                <a:gd name="T5" fmla="*/ 84 h 93"/>
                <a:gd name="T6" fmla="*/ 2 w 233"/>
                <a:gd name="T7" fmla="*/ 68 h 93"/>
                <a:gd name="T8" fmla="*/ 6 w 233"/>
                <a:gd name="T9" fmla="*/ 54 h 93"/>
                <a:gd name="T10" fmla="*/ 12 w 233"/>
                <a:gd name="T11" fmla="*/ 42 h 93"/>
                <a:gd name="T12" fmla="*/ 19 w 233"/>
                <a:gd name="T13" fmla="*/ 32 h 93"/>
                <a:gd name="T14" fmla="*/ 28 w 233"/>
                <a:gd name="T15" fmla="*/ 24 h 93"/>
                <a:gd name="T16" fmla="*/ 37 w 233"/>
                <a:gd name="T17" fmla="*/ 17 h 93"/>
                <a:gd name="T18" fmla="*/ 47 w 233"/>
                <a:gd name="T19" fmla="*/ 12 h 93"/>
                <a:gd name="T20" fmla="*/ 58 w 233"/>
                <a:gd name="T21" fmla="*/ 8 h 93"/>
                <a:gd name="T22" fmla="*/ 68 w 233"/>
                <a:gd name="T23" fmla="*/ 5 h 93"/>
                <a:gd name="T24" fmla="*/ 77 w 233"/>
                <a:gd name="T25" fmla="*/ 2 h 93"/>
                <a:gd name="T26" fmla="*/ 87 w 233"/>
                <a:gd name="T27" fmla="*/ 1 h 93"/>
                <a:gd name="T28" fmla="*/ 95 w 233"/>
                <a:gd name="T29" fmla="*/ 0 h 93"/>
                <a:gd name="T30" fmla="*/ 102 w 233"/>
                <a:gd name="T31" fmla="*/ 0 h 93"/>
                <a:gd name="T32" fmla="*/ 107 w 233"/>
                <a:gd name="T33" fmla="*/ 0 h 93"/>
                <a:gd name="T34" fmla="*/ 111 w 233"/>
                <a:gd name="T35" fmla="*/ 0 h 93"/>
                <a:gd name="T36" fmla="*/ 112 w 233"/>
                <a:gd name="T37" fmla="*/ 0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93"/>
                <a:gd name="T59" fmla="*/ 233 w 233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93">
                  <a:moveTo>
                    <a:pt x="216" y="4"/>
                  </a:moveTo>
                  <a:lnTo>
                    <a:pt x="232" y="92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4"/>
                  </a:lnTo>
                  <a:lnTo>
                    <a:pt x="12" y="42"/>
                  </a:lnTo>
                  <a:lnTo>
                    <a:pt x="19" y="32"/>
                  </a:lnTo>
                  <a:lnTo>
                    <a:pt x="28" y="24"/>
                  </a:lnTo>
                  <a:lnTo>
                    <a:pt x="37" y="17"/>
                  </a:lnTo>
                  <a:lnTo>
                    <a:pt x="47" y="12"/>
                  </a:lnTo>
                  <a:lnTo>
                    <a:pt x="58" y="8"/>
                  </a:lnTo>
                  <a:lnTo>
                    <a:pt x="68" y="5"/>
                  </a:lnTo>
                  <a:lnTo>
                    <a:pt x="77" y="2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28" name="Freeform 31"/>
            <p:cNvSpPr>
              <a:spLocks/>
            </p:cNvSpPr>
            <p:nvPr/>
          </p:nvSpPr>
          <p:spPr bwMode="auto">
            <a:xfrm>
              <a:off x="5178" y="3804"/>
              <a:ext cx="237" cy="253"/>
            </a:xfrm>
            <a:custGeom>
              <a:avLst/>
              <a:gdLst>
                <a:gd name="T0" fmla="*/ 0 w 237"/>
                <a:gd name="T1" fmla="*/ 8 h 253"/>
                <a:gd name="T2" fmla="*/ 0 w 237"/>
                <a:gd name="T3" fmla="*/ 12 h 253"/>
                <a:gd name="T4" fmla="*/ 0 w 237"/>
                <a:gd name="T5" fmla="*/ 20 h 253"/>
                <a:gd name="T6" fmla="*/ 0 w 237"/>
                <a:gd name="T7" fmla="*/ 32 h 253"/>
                <a:gd name="T8" fmla="*/ 0 w 237"/>
                <a:gd name="T9" fmla="*/ 47 h 253"/>
                <a:gd name="T10" fmla="*/ 1 w 237"/>
                <a:gd name="T11" fmla="*/ 64 h 253"/>
                <a:gd name="T12" fmla="*/ 1 w 237"/>
                <a:gd name="T13" fmla="*/ 82 h 253"/>
                <a:gd name="T14" fmla="*/ 2 w 237"/>
                <a:gd name="T15" fmla="*/ 102 h 253"/>
                <a:gd name="T16" fmla="*/ 2 w 237"/>
                <a:gd name="T17" fmla="*/ 122 h 253"/>
                <a:gd name="T18" fmla="*/ 2 w 237"/>
                <a:gd name="T19" fmla="*/ 141 h 253"/>
                <a:gd name="T20" fmla="*/ 3 w 237"/>
                <a:gd name="T21" fmla="*/ 161 h 253"/>
                <a:gd name="T22" fmla="*/ 3 w 237"/>
                <a:gd name="T23" fmla="*/ 179 h 253"/>
                <a:gd name="T24" fmla="*/ 3 w 237"/>
                <a:gd name="T25" fmla="*/ 194 h 253"/>
                <a:gd name="T26" fmla="*/ 3 w 237"/>
                <a:gd name="T27" fmla="*/ 208 h 253"/>
                <a:gd name="T28" fmla="*/ 4 w 237"/>
                <a:gd name="T29" fmla="*/ 218 h 253"/>
                <a:gd name="T30" fmla="*/ 4 w 237"/>
                <a:gd name="T31" fmla="*/ 225 h 253"/>
                <a:gd name="T32" fmla="*/ 4 w 237"/>
                <a:gd name="T33" fmla="*/ 227 h 253"/>
                <a:gd name="T34" fmla="*/ 4 w 237"/>
                <a:gd name="T35" fmla="*/ 228 h 253"/>
                <a:gd name="T36" fmla="*/ 7 w 237"/>
                <a:gd name="T37" fmla="*/ 228 h 253"/>
                <a:gd name="T38" fmla="*/ 11 w 237"/>
                <a:gd name="T39" fmla="*/ 230 h 253"/>
                <a:gd name="T40" fmla="*/ 15 w 237"/>
                <a:gd name="T41" fmla="*/ 232 h 253"/>
                <a:gd name="T42" fmla="*/ 22 w 237"/>
                <a:gd name="T43" fmla="*/ 233 h 253"/>
                <a:gd name="T44" fmla="*/ 29 w 237"/>
                <a:gd name="T45" fmla="*/ 236 h 253"/>
                <a:gd name="T46" fmla="*/ 36 w 237"/>
                <a:gd name="T47" fmla="*/ 238 h 253"/>
                <a:gd name="T48" fmla="*/ 44 w 237"/>
                <a:gd name="T49" fmla="*/ 240 h 253"/>
                <a:gd name="T50" fmla="*/ 52 w 237"/>
                <a:gd name="T51" fmla="*/ 241 h 253"/>
                <a:gd name="T52" fmla="*/ 61 w 237"/>
                <a:gd name="T53" fmla="*/ 242 h 253"/>
                <a:gd name="T54" fmla="*/ 69 w 237"/>
                <a:gd name="T55" fmla="*/ 243 h 253"/>
                <a:gd name="T56" fmla="*/ 78 w 237"/>
                <a:gd name="T57" fmla="*/ 243 h 253"/>
                <a:gd name="T58" fmla="*/ 87 w 237"/>
                <a:gd name="T59" fmla="*/ 241 h 253"/>
                <a:gd name="T60" fmla="*/ 94 w 237"/>
                <a:gd name="T61" fmla="*/ 239 h 253"/>
                <a:gd name="T62" fmla="*/ 102 w 237"/>
                <a:gd name="T63" fmla="*/ 236 h 253"/>
                <a:gd name="T64" fmla="*/ 108 w 237"/>
                <a:gd name="T65" fmla="*/ 231 h 253"/>
                <a:gd name="T66" fmla="*/ 108 w 237"/>
                <a:gd name="T67" fmla="*/ 232 h 253"/>
                <a:gd name="T68" fmla="*/ 111 w 237"/>
                <a:gd name="T69" fmla="*/ 233 h 253"/>
                <a:gd name="T70" fmla="*/ 114 w 237"/>
                <a:gd name="T71" fmla="*/ 235 h 253"/>
                <a:gd name="T72" fmla="*/ 119 w 237"/>
                <a:gd name="T73" fmla="*/ 237 h 253"/>
                <a:gd name="T74" fmla="*/ 125 w 237"/>
                <a:gd name="T75" fmla="*/ 240 h 253"/>
                <a:gd name="T76" fmla="*/ 131 w 237"/>
                <a:gd name="T77" fmla="*/ 243 h 253"/>
                <a:gd name="T78" fmla="*/ 138 w 237"/>
                <a:gd name="T79" fmla="*/ 245 h 253"/>
                <a:gd name="T80" fmla="*/ 146 w 237"/>
                <a:gd name="T81" fmla="*/ 248 h 253"/>
                <a:gd name="T82" fmla="*/ 154 w 237"/>
                <a:gd name="T83" fmla="*/ 250 h 253"/>
                <a:gd name="T84" fmla="*/ 163 w 237"/>
                <a:gd name="T85" fmla="*/ 252 h 253"/>
                <a:gd name="T86" fmla="*/ 172 w 237"/>
                <a:gd name="T87" fmla="*/ 252 h 253"/>
                <a:gd name="T88" fmla="*/ 180 w 237"/>
                <a:gd name="T89" fmla="*/ 251 h 253"/>
                <a:gd name="T90" fmla="*/ 188 w 237"/>
                <a:gd name="T91" fmla="*/ 249 h 253"/>
                <a:gd name="T92" fmla="*/ 196 w 237"/>
                <a:gd name="T93" fmla="*/ 247 h 253"/>
                <a:gd name="T94" fmla="*/ 204 w 237"/>
                <a:gd name="T95" fmla="*/ 241 h 253"/>
                <a:gd name="T96" fmla="*/ 211 w 237"/>
                <a:gd name="T97" fmla="*/ 235 h 253"/>
                <a:gd name="T98" fmla="*/ 236 w 237"/>
                <a:gd name="T99" fmla="*/ 0 h 253"/>
                <a:gd name="T100" fmla="*/ 0 w 237"/>
                <a:gd name="T101" fmla="*/ 8 h 2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"/>
                <a:gd name="T154" fmla="*/ 0 h 253"/>
                <a:gd name="T155" fmla="*/ 237 w 237"/>
                <a:gd name="T156" fmla="*/ 253 h 2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" h="253">
                  <a:moveTo>
                    <a:pt x="0" y="8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" y="64"/>
                  </a:lnTo>
                  <a:lnTo>
                    <a:pt x="1" y="82"/>
                  </a:lnTo>
                  <a:lnTo>
                    <a:pt x="2" y="102"/>
                  </a:lnTo>
                  <a:lnTo>
                    <a:pt x="2" y="122"/>
                  </a:lnTo>
                  <a:lnTo>
                    <a:pt x="2" y="141"/>
                  </a:lnTo>
                  <a:lnTo>
                    <a:pt x="3" y="161"/>
                  </a:lnTo>
                  <a:lnTo>
                    <a:pt x="3" y="179"/>
                  </a:lnTo>
                  <a:lnTo>
                    <a:pt x="3" y="194"/>
                  </a:lnTo>
                  <a:lnTo>
                    <a:pt x="3" y="208"/>
                  </a:lnTo>
                  <a:lnTo>
                    <a:pt x="4" y="218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7" y="228"/>
                  </a:lnTo>
                  <a:lnTo>
                    <a:pt x="11" y="230"/>
                  </a:lnTo>
                  <a:lnTo>
                    <a:pt x="15" y="232"/>
                  </a:lnTo>
                  <a:lnTo>
                    <a:pt x="22" y="233"/>
                  </a:lnTo>
                  <a:lnTo>
                    <a:pt x="29" y="236"/>
                  </a:lnTo>
                  <a:lnTo>
                    <a:pt x="36" y="238"/>
                  </a:lnTo>
                  <a:lnTo>
                    <a:pt x="44" y="240"/>
                  </a:lnTo>
                  <a:lnTo>
                    <a:pt x="52" y="241"/>
                  </a:lnTo>
                  <a:lnTo>
                    <a:pt x="61" y="242"/>
                  </a:lnTo>
                  <a:lnTo>
                    <a:pt x="69" y="243"/>
                  </a:lnTo>
                  <a:lnTo>
                    <a:pt x="78" y="243"/>
                  </a:lnTo>
                  <a:lnTo>
                    <a:pt x="87" y="241"/>
                  </a:lnTo>
                  <a:lnTo>
                    <a:pt x="94" y="239"/>
                  </a:lnTo>
                  <a:lnTo>
                    <a:pt x="102" y="236"/>
                  </a:lnTo>
                  <a:lnTo>
                    <a:pt x="108" y="231"/>
                  </a:lnTo>
                  <a:lnTo>
                    <a:pt x="108" y="232"/>
                  </a:lnTo>
                  <a:lnTo>
                    <a:pt x="111" y="233"/>
                  </a:lnTo>
                  <a:lnTo>
                    <a:pt x="114" y="235"/>
                  </a:lnTo>
                  <a:lnTo>
                    <a:pt x="119" y="237"/>
                  </a:lnTo>
                  <a:lnTo>
                    <a:pt x="125" y="240"/>
                  </a:lnTo>
                  <a:lnTo>
                    <a:pt x="131" y="243"/>
                  </a:lnTo>
                  <a:lnTo>
                    <a:pt x="138" y="245"/>
                  </a:lnTo>
                  <a:lnTo>
                    <a:pt x="146" y="248"/>
                  </a:lnTo>
                  <a:lnTo>
                    <a:pt x="154" y="250"/>
                  </a:lnTo>
                  <a:lnTo>
                    <a:pt x="163" y="252"/>
                  </a:lnTo>
                  <a:lnTo>
                    <a:pt x="172" y="252"/>
                  </a:lnTo>
                  <a:lnTo>
                    <a:pt x="180" y="251"/>
                  </a:lnTo>
                  <a:lnTo>
                    <a:pt x="188" y="249"/>
                  </a:lnTo>
                  <a:lnTo>
                    <a:pt x="196" y="247"/>
                  </a:lnTo>
                  <a:lnTo>
                    <a:pt x="204" y="241"/>
                  </a:lnTo>
                  <a:lnTo>
                    <a:pt x="211" y="235"/>
                  </a:lnTo>
                  <a:lnTo>
                    <a:pt x="236" y="0"/>
                  </a:lnTo>
                  <a:lnTo>
                    <a:pt x="0" y="8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29" name="Freeform 32"/>
            <p:cNvSpPr>
              <a:spLocks/>
            </p:cNvSpPr>
            <p:nvPr/>
          </p:nvSpPr>
          <p:spPr bwMode="auto">
            <a:xfrm>
              <a:off x="5178" y="3804"/>
              <a:ext cx="237" cy="253"/>
            </a:xfrm>
            <a:custGeom>
              <a:avLst/>
              <a:gdLst>
                <a:gd name="T0" fmla="*/ 0 w 237"/>
                <a:gd name="T1" fmla="*/ 8 h 253"/>
                <a:gd name="T2" fmla="*/ 0 w 237"/>
                <a:gd name="T3" fmla="*/ 12 h 253"/>
                <a:gd name="T4" fmla="*/ 0 w 237"/>
                <a:gd name="T5" fmla="*/ 20 h 253"/>
                <a:gd name="T6" fmla="*/ 0 w 237"/>
                <a:gd name="T7" fmla="*/ 32 h 253"/>
                <a:gd name="T8" fmla="*/ 0 w 237"/>
                <a:gd name="T9" fmla="*/ 47 h 253"/>
                <a:gd name="T10" fmla="*/ 1 w 237"/>
                <a:gd name="T11" fmla="*/ 64 h 253"/>
                <a:gd name="T12" fmla="*/ 1 w 237"/>
                <a:gd name="T13" fmla="*/ 82 h 253"/>
                <a:gd name="T14" fmla="*/ 2 w 237"/>
                <a:gd name="T15" fmla="*/ 102 h 253"/>
                <a:gd name="T16" fmla="*/ 2 w 237"/>
                <a:gd name="T17" fmla="*/ 122 h 253"/>
                <a:gd name="T18" fmla="*/ 2 w 237"/>
                <a:gd name="T19" fmla="*/ 141 h 253"/>
                <a:gd name="T20" fmla="*/ 3 w 237"/>
                <a:gd name="T21" fmla="*/ 161 h 253"/>
                <a:gd name="T22" fmla="*/ 3 w 237"/>
                <a:gd name="T23" fmla="*/ 179 h 253"/>
                <a:gd name="T24" fmla="*/ 3 w 237"/>
                <a:gd name="T25" fmla="*/ 194 h 253"/>
                <a:gd name="T26" fmla="*/ 3 w 237"/>
                <a:gd name="T27" fmla="*/ 208 h 253"/>
                <a:gd name="T28" fmla="*/ 4 w 237"/>
                <a:gd name="T29" fmla="*/ 218 h 253"/>
                <a:gd name="T30" fmla="*/ 4 w 237"/>
                <a:gd name="T31" fmla="*/ 225 h 253"/>
                <a:gd name="T32" fmla="*/ 4 w 237"/>
                <a:gd name="T33" fmla="*/ 227 h 253"/>
                <a:gd name="T34" fmla="*/ 4 w 237"/>
                <a:gd name="T35" fmla="*/ 228 h 253"/>
                <a:gd name="T36" fmla="*/ 7 w 237"/>
                <a:gd name="T37" fmla="*/ 228 h 253"/>
                <a:gd name="T38" fmla="*/ 11 w 237"/>
                <a:gd name="T39" fmla="*/ 230 h 253"/>
                <a:gd name="T40" fmla="*/ 15 w 237"/>
                <a:gd name="T41" fmla="*/ 232 h 253"/>
                <a:gd name="T42" fmla="*/ 22 w 237"/>
                <a:gd name="T43" fmla="*/ 233 h 253"/>
                <a:gd name="T44" fmla="*/ 29 w 237"/>
                <a:gd name="T45" fmla="*/ 236 h 253"/>
                <a:gd name="T46" fmla="*/ 36 w 237"/>
                <a:gd name="T47" fmla="*/ 238 h 253"/>
                <a:gd name="T48" fmla="*/ 44 w 237"/>
                <a:gd name="T49" fmla="*/ 240 h 253"/>
                <a:gd name="T50" fmla="*/ 52 w 237"/>
                <a:gd name="T51" fmla="*/ 241 h 253"/>
                <a:gd name="T52" fmla="*/ 61 w 237"/>
                <a:gd name="T53" fmla="*/ 242 h 253"/>
                <a:gd name="T54" fmla="*/ 69 w 237"/>
                <a:gd name="T55" fmla="*/ 243 h 253"/>
                <a:gd name="T56" fmla="*/ 78 w 237"/>
                <a:gd name="T57" fmla="*/ 243 h 253"/>
                <a:gd name="T58" fmla="*/ 87 w 237"/>
                <a:gd name="T59" fmla="*/ 241 h 253"/>
                <a:gd name="T60" fmla="*/ 94 w 237"/>
                <a:gd name="T61" fmla="*/ 239 h 253"/>
                <a:gd name="T62" fmla="*/ 102 w 237"/>
                <a:gd name="T63" fmla="*/ 236 h 253"/>
                <a:gd name="T64" fmla="*/ 108 w 237"/>
                <a:gd name="T65" fmla="*/ 231 h 253"/>
                <a:gd name="T66" fmla="*/ 108 w 237"/>
                <a:gd name="T67" fmla="*/ 232 h 253"/>
                <a:gd name="T68" fmla="*/ 111 w 237"/>
                <a:gd name="T69" fmla="*/ 233 h 253"/>
                <a:gd name="T70" fmla="*/ 114 w 237"/>
                <a:gd name="T71" fmla="*/ 235 h 253"/>
                <a:gd name="T72" fmla="*/ 119 w 237"/>
                <a:gd name="T73" fmla="*/ 237 h 253"/>
                <a:gd name="T74" fmla="*/ 125 w 237"/>
                <a:gd name="T75" fmla="*/ 240 h 253"/>
                <a:gd name="T76" fmla="*/ 131 w 237"/>
                <a:gd name="T77" fmla="*/ 243 h 253"/>
                <a:gd name="T78" fmla="*/ 138 w 237"/>
                <a:gd name="T79" fmla="*/ 245 h 253"/>
                <a:gd name="T80" fmla="*/ 146 w 237"/>
                <a:gd name="T81" fmla="*/ 248 h 253"/>
                <a:gd name="T82" fmla="*/ 154 w 237"/>
                <a:gd name="T83" fmla="*/ 250 h 253"/>
                <a:gd name="T84" fmla="*/ 163 w 237"/>
                <a:gd name="T85" fmla="*/ 252 h 253"/>
                <a:gd name="T86" fmla="*/ 172 w 237"/>
                <a:gd name="T87" fmla="*/ 252 h 253"/>
                <a:gd name="T88" fmla="*/ 180 w 237"/>
                <a:gd name="T89" fmla="*/ 251 h 253"/>
                <a:gd name="T90" fmla="*/ 188 w 237"/>
                <a:gd name="T91" fmla="*/ 249 h 253"/>
                <a:gd name="T92" fmla="*/ 196 w 237"/>
                <a:gd name="T93" fmla="*/ 247 h 253"/>
                <a:gd name="T94" fmla="*/ 204 w 237"/>
                <a:gd name="T95" fmla="*/ 241 h 253"/>
                <a:gd name="T96" fmla="*/ 211 w 237"/>
                <a:gd name="T97" fmla="*/ 235 h 253"/>
                <a:gd name="T98" fmla="*/ 236 w 237"/>
                <a:gd name="T99" fmla="*/ 0 h 253"/>
                <a:gd name="T100" fmla="*/ 0 w 237"/>
                <a:gd name="T101" fmla="*/ 8 h 2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7"/>
                <a:gd name="T154" fmla="*/ 0 h 253"/>
                <a:gd name="T155" fmla="*/ 237 w 237"/>
                <a:gd name="T156" fmla="*/ 253 h 2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7" h="253">
                  <a:moveTo>
                    <a:pt x="0" y="8"/>
                  </a:moveTo>
                  <a:lnTo>
                    <a:pt x="0" y="12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" y="64"/>
                  </a:lnTo>
                  <a:lnTo>
                    <a:pt x="1" y="82"/>
                  </a:lnTo>
                  <a:lnTo>
                    <a:pt x="2" y="102"/>
                  </a:lnTo>
                  <a:lnTo>
                    <a:pt x="2" y="122"/>
                  </a:lnTo>
                  <a:lnTo>
                    <a:pt x="2" y="141"/>
                  </a:lnTo>
                  <a:lnTo>
                    <a:pt x="3" y="161"/>
                  </a:lnTo>
                  <a:lnTo>
                    <a:pt x="3" y="179"/>
                  </a:lnTo>
                  <a:lnTo>
                    <a:pt x="3" y="194"/>
                  </a:lnTo>
                  <a:lnTo>
                    <a:pt x="3" y="208"/>
                  </a:lnTo>
                  <a:lnTo>
                    <a:pt x="4" y="218"/>
                  </a:lnTo>
                  <a:lnTo>
                    <a:pt x="4" y="225"/>
                  </a:lnTo>
                  <a:lnTo>
                    <a:pt x="4" y="227"/>
                  </a:lnTo>
                  <a:lnTo>
                    <a:pt x="4" y="228"/>
                  </a:lnTo>
                  <a:lnTo>
                    <a:pt x="7" y="228"/>
                  </a:lnTo>
                  <a:lnTo>
                    <a:pt x="11" y="230"/>
                  </a:lnTo>
                  <a:lnTo>
                    <a:pt x="15" y="232"/>
                  </a:lnTo>
                  <a:lnTo>
                    <a:pt x="22" y="233"/>
                  </a:lnTo>
                  <a:lnTo>
                    <a:pt x="29" y="236"/>
                  </a:lnTo>
                  <a:lnTo>
                    <a:pt x="36" y="238"/>
                  </a:lnTo>
                  <a:lnTo>
                    <a:pt x="44" y="240"/>
                  </a:lnTo>
                  <a:lnTo>
                    <a:pt x="52" y="241"/>
                  </a:lnTo>
                  <a:lnTo>
                    <a:pt x="61" y="242"/>
                  </a:lnTo>
                  <a:lnTo>
                    <a:pt x="69" y="243"/>
                  </a:lnTo>
                  <a:lnTo>
                    <a:pt x="78" y="243"/>
                  </a:lnTo>
                  <a:lnTo>
                    <a:pt x="87" y="241"/>
                  </a:lnTo>
                  <a:lnTo>
                    <a:pt x="94" y="239"/>
                  </a:lnTo>
                  <a:lnTo>
                    <a:pt x="102" y="236"/>
                  </a:lnTo>
                  <a:lnTo>
                    <a:pt x="108" y="231"/>
                  </a:lnTo>
                  <a:lnTo>
                    <a:pt x="108" y="232"/>
                  </a:lnTo>
                  <a:lnTo>
                    <a:pt x="111" y="233"/>
                  </a:lnTo>
                  <a:lnTo>
                    <a:pt x="114" y="235"/>
                  </a:lnTo>
                  <a:lnTo>
                    <a:pt x="119" y="237"/>
                  </a:lnTo>
                  <a:lnTo>
                    <a:pt x="125" y="240"/>
                  </a:lnTo>
                  <a:lnTo>
                    <a:pt x="131" y="243"/>
                  </a:lnTo>
                  <a:lnTo>
                    <a:pt x="138" y="245"/>
                  </a:lnTo>
                  <a:lnTo>
                    <a:pt x="146" y="248"/>
                  </a:lnTo>
                  <a:lnTo>
                    <a:pt x="154" y="250"/>
                  </a:lnTo>
                  <a:lnTo>
                    <a:pt x="163" y="252"/>
                  </a:lnTo>
                  <a:lnTo>
                    <a:pt x="172" y="252"/>
                  </a:lnTo>
                  <a:lnTo>
                    <a:pt x="180" y="251"/>
                  </a:lnTo>
                  <a:lnTo>
                    <a:pt x="188" y="249"/>
                  </a:lnTo>
                  <a:lnTo>
                    <a:pt x="196" y="247"/>
                  </a:lnTo>
                  <a:lnTo>
                    <a:pt x="204" y="241"/>
                  </a:lnTo>
                  <a:lnTo>
                    <a:pt x="211" y="235"/>
                  </a:lnTo>
                  <a:lnTo>
                    <a:pt x="236" y="0"/>
                  </a:lnTo>
                  <a:lnTo>
                    <a:pt x="0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0" name="Line 33"/>
            <p:cNvSpPr>
              <a:spLocks noChangeShapeType="1"/>
            </p:cNvSpPr>
            <p:nvPr/>
          </p:nvSpPr>
          <p:spPr bwMode="auto">
            <a:xfrm flipH="1">
              <a:off x="5287" y="3825"/>
              <a:ext cx="3" cy="210"/>
            </a:xfrm>
            <a:prstGeom prst="lin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1" name="Line 34"/>
            <p:cNvSpPr>
              <a:spLocks noChangeShapeType="1"/>
            </p:cNvSpPr>
            <p:nvPr/>
          </p:nvSpPr>
          <p:spPr bwMode="auto">
            <a:xfrm flipH="1">
              <a:off x="5287" y="3825"/>
              <a:ext cx="3" cy="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2" name="Freeform 35"/>
            <p:cNvSpPr>
              <a:spLocks/>
            </p:cNvSpPr>
            <p:nvPr/>
          </p:nvSpPr>
          <p:spPr bwMode="auto">
            <a:xfrm>
              <a:off x="5178" y="4035"/>
              <a:ext cx="233" cy="93"/>
            </a:xfrm>
            <a:custGeom>
              <a:avLst/>
              <a:gdLst>
                <a:gd name="T0" fmla="*/ 215 w 233"/>
                <a:gd name="T1" fmla="*/ 4 h 93"/>
                <a:gd name="T2" fmla="*/ 232 w 233"/>
                <a:gd name="T3" fmla="*/ 92 h 93"/>
                <a:gd name="T4" fmla="*/ 0 w 233"/>
                <a:gd name="T5" fmla="*/ 84 h 93"/>
                <a:gd name="T6" fmla="*/ 2 w 233"/>
                <a:gd name="T7" fmla="*/ 68 h 93"/>
                <a:gd name="T8" fmla="*/ 6 w 233"/>
                <a:gd name="T9" fmla="*/ 54 h 93"/>
                <a:gd name="T10" fmla="*/ 12 w 233"/>
                <a:gd name="T11" fmla="*/ 42 h 93"/>
                <a:gd name="T12" fmla="*/ 19 w 233"/>
                <a:gd name="T13" fmla="*/ 32 h 93"/>
                <a:gd name="T14" fmla="*/ 27 w 233"/>
                <a:gd name="T15" fmla="*/ 24 h 93"/>
                <a:gd name="T16" fmla="*/ 37 w 233"/>
                <a:gd name="T17" fmla="*/ 17 h 93"/>
                <a:gd name="T18" fmla="*/ 47 w 233"/>
                <a:gd name="T19" fmla="*/ 12 h 93"/>
                <a:gd name="T20" fmla="*/ 57 w 233"/>
                <a:gd name="T21" fmla="*/ 8 h 93"/>
                <a:gd name="T22" fmla="*/ 68 w 233"/>
                <a:gd name="T23" fmla="*/ 5 h 93"/>
                <a:gd name="T24" fmla="*/ 77 w 233"/>
                <a:gd name="T25" fmla="*/ 2 h 93"/>
                <a:gd name="T26" fmla="*/ 87 w 233"/>
                <a:gd name="T27" fmla="*/ 1 h 93"/>
                <a:gd name="T28" fmla="*/ 95 w 233"/>
                <a:gd name="T29" fmla="*/ 0 h 93"/>
                <a:gd name="T30" fmla="*/ 102 w 233"/>
                <a:gd name="T31" fmla="*/ 0 h 93"/>
                <a:gd name="T32" fmla="*/ 107 w 233"/>
                <a:gd name="T33" fmla="*/ 0 h 93"/>
                <a:gd name="T34" fmla="*/ 111 w 233"/>
                <a:gd name="T35" fmla="*/ 0 h 93"/>
                <a:gd name="T36" fmla="*/ 112 w 233"/>
                <a:gd name="T37" fmla="*/ 0 h 93"/>
                <a:gd name="T38" fmla="*/ 215 w 233"/>
                <a:gd name="T39" fmla="*/ 4 h 9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33"/>
                <a:gd name="T61" fmla="*/ 0 h 93"/>
                <a:gd name="T62" fmla="*/ 233 w 233"/>
                <a:gd name="T63" fmla="*/ 93 h 9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33" h="93">
                  <a:moveTo>
                    <a:pt x="215" y="4"/>
                  </a:moveTo>
                  <a:lnTo>
                    <a:pt x="232" y="92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4"/>
                  </a:lnTo>
                  <a:lnTo>
                    <a:pt x="12" y="42"/>
                  </a:lnTo>
                  <a:lnTo>
                    <a:pt x="19" y="32"/>
                  </a:lnTo>
                  <a:lnTo>
                    <a:pt x="27" y="24"/>
                  </a:lnTo>
                  <a:lnTo>
                    <a:pt x="37" y="17"/>
                  </a:lnTo>
                  <a:lnTo>
                    <a:pt x="47" y="12"/>
                  </a:lnTo>
                  <a:lnTo>
                    <a:pt x="57" y="8"/>
                  </a:lnTo>
                  <a:lnTo>
                    <a:pt x="68" y="5"/>
                  </a:lnTo>
                  <a:lnTo>
                    <a:pt x="77" y="2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2" y="0"/>
                  </a:lnTo>
                  <a:lnTo>
                    <a:pt x="215" y="4"/>
                  </a:lnTo>
                </a:path>
              </a:pathLst>
            </a:custGeom>
            <a:solidFill>
              <a:srgbClr val="4C4C4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3" name="Freeform 36"/>
            <p:cNvSpPr>
              <a:spLocks/>
            </p:cNvSpPr>
            <p:nvPr/>
          </p:nvSpPr>
          <p:spPr bwMode="auto">
            <a:xfrm>
              <a:off x="5178" y="4035"/>
              <a:ext cx="233" cy="93"/>
            </a:xfrm>
            <a:custGeom>
              <a:avLst/>
              <a:gdLst>
                <a:gd name="T0" fmla="*/ 215 w 233"/>
                <a:gd name="T1" fmla="*/ 4 h 93"/>
                <a:gd name="T2" fmla="*/ 232 w 233"/>
                <a:gd name="T3" fmla="*/ 92 h 93"/>
                <a:gd name="T4" fmla="*/ 0 w 233"/>
                <a:gd name="T5" fmla="*/ 84 h 93"/>
                <a:gd name="T6" fmla="*/ 2 w 233"/>
                <a:gd name="T7" fmla="*/ 68 h 93"/>
                <a:gd name="T8" fmla="*/ 6 w 233"/>
                <a:gd name="T9" fmla="*/ 54 h 93"/>
                <a:gd name="T10" fmla="*/ 12 w 233"/>
                <a:gd name="T11" fmla="*/ 42 h 93"/>
                <a:gd name="T12" fmla="*/ 19 w 233"/>
                <a:gd name="T13" fmla="*/ 32 h 93"/>
                <a:gd name="T14" fmla="*/ 27 w 233"/>
                <a:gd name="T15" fmla="*/ 24 h 93"/>
                <a:gd name="T16" fmla="*/ 37 w 233"/>
                <a:gd name="T17" fmla="*/ 17 h 93"/>
                <a:gd name="T18" fmla="*/ 47 w 233"/>
                <a:gd name="T19" fmla="*/ 12 h 93"/>
                <a:gd name="T20" fmla="*/ 57 w 233"/>
                <a:gd name="T21" fmla="*/ 8 h 93"/>
                <a:gd name="T22" fmla="*/ 68 w 233"/>
                <a:gd name="T23" fmla="*/ 5 h 93"/>
                <a:gd name="T24" fmla="*/ 77 w 233"/>
                <a:gd name="T25" fmla="*/ 2 h 93"/>
                <a:gd name="T26" fmla="*/ 87 w 233"/>
                <a:gd name="T27" fmla="*/ 1 h 93"/>
                <a:gd name="T28" fmla="*/ 95 w 233"/>
                <a:gd name="T29" fmla="*/ 0 h 93"/>
                <a:gd name="T30" fmla="*/ 102 w 233"/>
                <a:gd name="T31" fmla="*/ 0 h 93"/>
                <a:gd name="T32" fmla="*/ 107 w 233"/>
                <a:gd name="T33" fmla="*/ 0 h 93"/>
                <a:gd name="T34" fmla="*/ 111 w 233"/>
                <a:gd name="T35" fmla="*/ 0 h 93"/>
                <a:gd name="T36" fmla="*/ 112 w 233"/>
                <a:gd name="T37" fmla="*/ 0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3"/>
                <a:gd name="T58" fmla="*/ 0 h 93"/>
                <a:gd name="T59" fmla="*/ 233 w 233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3" h="93">
                  <a:moveTo>
                    <a:pt x="215" y="4"/>
                  </a:moveTo>
                  <a:lnTo>
                    <a:pt x="232" y="92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6" y="54"/>
                  </a:lnTo>
                  <a:lnTo>
                    <a:pt x="12" y="42"/>
                  </a:lnTo>
                  <a:lnTo>
                    <a:pt x="19" y="32"/>
                  </a:lnTo>
                  <a:lnTo>
                    <a:pt x="27" y="24"/>
                  </a:lnTo>
                  <a:lnTo>
                    <a:pt x="37" y="17"/>
                  </a:lnTo>
                  <a:lnTo>
                    <a:pt x="47" y="12"/>
                  </a:lnTo>
                  <a:lnTo>
                    <a:pt x="57" y="8"/>
                  </a:lnTo>
                  <a:lnTo>
                    <a:pt x="68" y="5"/>
                  </a:lnTo>
                  <a:lnTo>
                    <a:pt x="77" y="2"/>
                  </a:lnTo>
                  <a:lnTo>
                    <a:pt x="87" y="1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4" name="Freeform 37"/>
            <p:cNvSpPr>
              <a:spLocks/>
            </p:cNvSpPr>
            <p:nvPr/>
          </p:nvSpPr>
          <p:spPr bwMode="auto">
            <a:xfrm>
              <a:off x="5449" y="3161"/>
              <a:ext cx="144" cy="128"/>
            </a:xfrm>
            <a:custGeom>
              <a:avLst/>
              <a:gdLst>
                <a:gd name="T0" fmla="*/ 132 w 144"/>
                <a:gd name="T1" fmla="*/ 36 h 128"/>
                <a:gd name="T2" fmla="*/ 134 w 144"/>
                <a:gd name="T3" fmla="*/ 39 h 128"/>
                <a:gd name="T4" fmla="*/ 136 w 144"/>
                <a:gd name="T5" fmla="*/ 47 h 128"/>
                <a:gd name="T6" fmla="*/ 139 w 144"/>
                <a:gd name="T7" fmla="*/ 59 h 128"/>
                <a:gd name="T8" fmla="*/ 141 w 144"/>
                <a:gd name="T9" fmla="*/ 73 h 128"/>
                <a:gd name="T10" fmla="*/ 143 w 144"/>
                <a:gd name="T11" fmla="*/ 88 h 128"/>
                <a:gd name="T12" fmla="*/ 142 w 144"/>
                <a:gd name="T13" fmla="*/ 102 h 128"/>
                <a:gd name="T14" fmla="*/ 139 w 144"/>
                <a:gd name="T15" fmla="*/ 115 h 128"/>
                <a:gd name="T16" fmla="*/ 132 w 144"/>
                <a:gd name="T17" fmla="*/ 124 h 128"/>
                <a:gd name="T18" fmla="*/ 127 w 144"/>
                <a:gd name="T19" fmla="*/ 127 h 128"/>
                <a:gd name="T20" fmla="*/ 119 w 144"/>
                <a:gd name="T21" fmla="*/ 126 h 128"/>
                <a:gd name="T22" fmla="*/ 110 w 144"/>
                <a:gd name="T23" fmla="*/ 123 h 128"/>
                <a:gd name="T24" fmla="*/ 100 w 144"/>
                <a:gd name="T25" fmla="*/ 117 h 128"/>
                <a:gd name="T26" fmla="*/ 89 w 144"/>
                <a:gd name="T27" fmla="*/ 111 h 128"/>
                <a:gd name="T28" fmla="*/ 77 w 144"/>
                <a:gd name="T29" fmla="*/ 102 h 128"/>
                <a:gd name="T30" fmla="*/ 65 w 144"/>
                <a:gd name="T31" fmla="*/ 93 h 128"/>
                <a:gd name="T32" fmla="*/ 53 w 144"/>
                <a:gd name="T33" fmla="*/ 82 h 128"/>
                <a:gd name="T34" fmla="*/ 42 w 144"/>
                <a:gd name="T35" fmla="*/ 72 h 128"/>
                <a:gd name="T36" fmla="*/ 31 w 144"/>
                <a:gd name="T37" fmla="*/ 62 h 128"/>
                <a:gd name="T38" fmla="*/ 21 w 144"/>
                <a:gd name="T39" fmla="*/ 52 h 128"/>
                <a:gd name="T40" fmla="*/ 13 w 144"/>
                <a:gd name="T41" fmla="*/ 43 h 128"/>
                <a:gd name="T42" fmla="*/ 7 w 144"/>
                <a:gd name="T43" fmla="*/ 35 h 128"/>
                <a:gd name="T44" fmla="*/ 2 w 144"/>
                <a:gd name="T45" fmla="*/ 28 h 128"/>
                <a:gd name="T46" fmla="*/ 0 w 144"/>
                <a:gd name="T47" fmla="*/ 23 h 128"/>
                <a:gd name="T48" fmla="*/ 1 w 144"/>
                <a:gd name="T49" fmla="*/ 20 h 128"/>
                <a:gd name="T50" fmla="*/ 7 w 144"/>
                <a:gd name="T51" fmla="*/ 17 h 128"/>
                <a:gd name="T52" fmla="*/ 15 w 144"/>
                <a:gd name="T53" fmla="*/ 14 h 128"/>
                <a:gd name="T54" fmla="*/ 25 w 144"/>
                <a:gd name="T55" fmla="*/ 11 h 128"/>
                <a:gd name="T56" fmla="*/ 35 w 144"/>
                <a:gd name="T57" fmla="*/ 7 h 128"/>
                <a:gd name="T58" fmla="*/ 44 w 144"/>
                <a:gd name="T59" fmla="*/ 4 h 128"/>
                <a:gd name="T60" fmla="*/ 53 w 144"/>
                <a:gd name="T61" fmla="*/ 2 h 128"/>
                <a:gd name="T62" fmla="*/ 58 w 144"/>
                <a:gd name="T63" fmla="*/ 1 h 128"/>
                <a:gd name="T64" fmla="*/ 61 w 144"/>
                <a:gd name="T65" fmla="*/ 0 h 128"/>
                <a:gd name="T66" fmla="*/ 132 w 144"/>
                <a:gd name="T67" fmla="*/ 36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28"/>
                <a:gd name="T104" fmla="*/ 144 w 144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28">
                  <a:moveTo>
                    <a:pt x="132" y="36"/>
                  </a:moveTo>
                  <a:lnTo>
                    <a:pt x="134" y="39"/>
                  </a:lnTo>
                  <a:lnTo>
                    <a:pt x="136" y="47"/>
                  </a:lnTo>
                  <a:lnTo>
                    <a:pt x="139" y="59"/>
                  </a:lnTo>
                  <a:lnTo>
                    <a:pt x="141" y="73"/>
                  </a:lnTo>
                  <a:lnTo>
                    <a:pt x="143" y="88"/>
                  </a:lnTo>
                  <a:lnTo>
                    <a:pt x="142" y="102"/>
                  </a:lnTo>
                  <a:lnTo>
                    <a:pt x="139" y="115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19" y="126"/>
                  </a:lnTo>
                  <a:lnTo>
                    <a:pt x="110" y="123"/>
                  </a:lnTo>
                  <a:lnTo>
                    <a:pt x="100" y="117"/>
                  </a:lnTo>
                  <a:lnTo>
                    <a:pt x="89" y="111"/>
                  </a:lnTo>
                  <a:lnTo>
                    <a:pt x="77" y="102"/>
                  </a:lnTo>
                  <a:lnTo>
                    <a:pt x="65" y="93"/>
                  </a:lnTo>
                  <a:lnTo>
                    <a:pt x="53" y="82"/>
                  </a:lnTo>
                  <a:lnTo>
                    <a:pt x="42" y="72"/>
                  </a:lnTo>
                  <a:lnTo>
                    <a:pt x="31" y="62"/>
                  </a:lnTo>
                  <a:lnTo>
                    <a:pt x="21" y="52"/>
                  </a:lnTo>
                  <a:lnTo>
                    <a:pt x="13" y="43"/>
                  </a:lnTo>
                  <a:lnTo>
                    <a:pt x="7" y="35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7" y="17"/>
                  </a:lnTo>
                  <a:lnTo>
                    <a:pt x="15" y="14"/>
                  </a:lnTo>
                  <a:lnTo>
                    <a:pt x="25" y="11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132" y="36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5" name="Freeform 38"/>
            <p:cNvSpPr>
              <a:spLocks/>
            </p:cNvSpPr>
            <p:nvPr/>
          </p:nvSpPr>
          <p:spPr bwMode="auto">
            <a:xfrm>
              <a:off x="5449" y="3161"/>
              <a:ext cx="144" cy="128"/>
            </a:xfrm>
            <a:custGeom>
              <a:avLst/>
              <a:gdLst>
                <a:gd name="T0" fmla="*/ 132 w 144"/>
                <a:gd name="T1" fmla="*/ 36 h 128"/>
                <a:gd name="T2" fmla="*/ 134 w 144"/>
                <a:gd name="T3" fmla="*/ 39 h 128"/>
                <a:gd name="T4" fmla="*/ 136 w 144"/>
                <a:gd name="T5" fmla="*/ 47 h 128"/>
                <a:gd name="T6" fmla="*/ 139 w 144"/>
                <a:gd name="T7" fmla="*/ 59 h 128"/>
                <a:gd name="T8" fmla="*/ 141 w 144"/>
                <a:gd name="T9" fmla="*/ 73 h 128"/>
                <a:gd name="T10" fmla="*/ 143 w 144"/>
                <a:gd name="T11" fmla="*/ 88 h 128"/>
                <a:gd name="T12" fmla="*/ 142 w 144"/>
                <a:gd name="T13" fmla="*/ 102 h 128"/>
                <a:gd name="T14" fmla="*/ 139 w 144"/>
                <a:gd name="T15" fmla="*/ 115 h 128"/>
                <a:gd name="T16" fmla="*/ 132 w 144"/>
                <a:gd name="T17" fmla="*/ 124 h 128"/>
                <a:gd name="T18" fmla="*/ 127 w 144"/>
                <a:gd name="T19" fmla="*/ 127 h 128"/>
                <a:gd name="T20" fmla="*/ 119 w 144"/>
                <a:gd name="T21" fmla="*/ 126 h 128"/>
                <a:gd name="T22" fmla="*/ 110 w 144"/>
                <a:gd name="T23" fmla="*/ 123 h 128"/>
                <a:gd name="T24" fmla="*/ 100 w 144"/>
                <a:gd name="T25" fmla="*/ 117 h 128"/>
                <a:gd name="T26" fmla="*/ 89 w 144"/>
                <a:gd name="T27" fmla="*/ 111 h 128"/>
                <a:gd name="T28" fmla="*/ 77 w 144"/>
                <a:gd name="T29" fmla="*/ 102 h 128"/>
                <a:gd name="T30" fmla="*/ 65 w 144"/>
                <a:gd name="T31" fmla="*/ 93 h 128"/>
                <a:gd name="T32" fmla="*/ 53 w 144"/>
                <a:gd name="T33" fmla="*/ 82 h 128"/>
                <a:gd name="T34" fmla="*/ 42 w 144"/>
                <a:gd name="T35" fmla="*/ 72 h 128"/>
                <a:gd name="T36" fmla="*/ 31 w 144"/>
                <a:gd name="T37" fmla="*/ 62 h 128"/>
                <a:gd name="T38" fmla="*/ 21 w 144"/>
                <a:gd name="T39" fmla="*/ 52 h 128"/>
                <a:gd name="T40" fmla="*/ 13 w 144"/>
                <a:gd name="T41" fmla="*/ 43 h 128"/>
                <a:gd name="T42" fmla="*/ 7 w 144"/>
                <a:gd name="T43" fmla="*/ 35 h 128"/>
                <a:gd name="T44" fmla="*/ 2 w 144"/>
                <a:gd name="T45" fmla="*/ 28 h 128"/>
                <a:gd name="T46" fmla="*/ 0 w 144"/>
                <a:gd name="T47" fmla="*/ 23 h 128"/>
                <a:gd name="T48" fmla="*/ 1 w 144"/>
                <a:gd name="T49" fmla="*/ 20 h 128"/>
                <a:gd name="T50" fmla="*/ 7 w 144"/>
                <a:gd name="T51" fmla="*/ 17 h 128"/>
                <a:gd name="T52" fmla="*/ 15 w 144"/>
                <a:gd name="T53" fmla="*/ 14 h 128"/>
                <a:gd name="T54" fmla="*/ 25 w 144"/>
                <a:gd name="T55" fmla="*/ 11 h 128"/>
                <a:gd name="T56" fmla="*/ 35 w 144"/>
                <a:gd name="T57" fmla="*/ 7 h 128"/>
                <a:gd name="T58" fmla="*/ 44 w 144"/>
                <a:gd name="T59" fmla="*/ 4 h 128"/>
                <a:gd name="T60" fmla="*/ 53 w 144"/>
                <a:gd name="T61" fmla="*/ 2 h 128"/>
                <a:gd name="T62" fmla="*/ 58 w 144"/>
                <a:gd name="T63" fmla="*/ 1 h 128"/>
                <a:gd name="T64" fmla="*/ 61 w 144"/>
                <a:gd name="T65" fmla="*/ 0 h 128"/>
                <a:gd name="T66" fmla="*/ 132 w 144"/>
                <a:gd name="T67" fmla="*/ 36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28"/>
                <a:gd name="T104" fmla="*/ 144 w 144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28">
                  <a:moveTo>
                    <a:pt x="132" y="36"/>
                  </a:moveTo>
                  <a:lnTo>
                    <a:pt x="134" y="39"/>
                  </a:lnTo>
                  <a:lnTo>
                    <a:pt x="136" y="47"/>
                  </a:lnTo>
                  <a:lnTo>
                    <a:pt x="139" y="59"/>
                  </a:lnTo>
                  <a:lnTo>
                    <a:pt x="141" y="73"/>
                  </a:lnTo>
                  <a:lnTo>
                    <a:pt x="143" y="88"/>
                  </a:lnTo>
                  <a:lnTo>
                    <a:pt x="142" y="102"/>
                  </a:lnTo>
                  <a:lnTo>
                    <a:pt x="139" y="115"/>
                  </a:lnTo>
                  <a:lnTo>
                    <a:pt x="132" y="124"/>
                  </a:lnTo>
                  <a:lnTo>
                    <a:pt x="127" y="127"/>
                  </a:lnTo>
                  <a:lnTo>
                    <a:pt x="119" y="126"/>
                  </a:lnTo>
                  <a:lnTo>
                    <a:pt x="110" y="123"/>
                  </a:lnTo>
                  <a:lnTo>
                    <a:pt x="100" y="117"/>
                  </a:lnTo>
                  <a:lnTo>
                    <a:pt x="89" y="111"/>
                  </a:lnTo>
                  <a:lnTo>
                    <a:pt x="77" y="102"/>
                  </a:lnTo>
                  <a:lnTo>
                    <a:pt x="65" y="93"/>
                  </a:lnTo>
                  <a:lnTo>
                    <a:pt x="53" y="82"/>
                  </a:lnTo>
                  <a:lnTo>
                    <a:pt x="42" y="72"/>
                  </a:lnTo>
                  <a:lnTo>
                    <a:pt x="31" y="62"/>
                  </a:lnTo>
                  <a:lnTo>
                    <a:pt x="21" y="52"/>
                  </a:lnTo>
                  <a:lnTo>
                    <a:pt x="13" y="43"/>
                  </a:lnTo>
                  <a:lnTo>
                    <a:pt x="7" y="35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7" y="17"/>
                  </a:lnTo>
                  <a:lnTo>
                    <a:pt x="15" y="14"/>
                  </a:lnTo>
                  <a:lnTo>
                    <a:pt x="25" y="11"/>
                  </a:lnTo>
                  <a:lnTo>
                    <a:pt x="35" y="7"/>
                  </a:lnTo>
                  <a:lnTo>
                    <a:pt x="44" y="4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132" y="3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6" name="Freeform 39"/>
            <p:cNvSpPr>
              <a:spLocks/>
            </p:cNvSpPr>
            <p:nvPr/>
          </p:nvSpPr>
          <p:spPr bwMode="auto">
            <a:xfrm>
              <a:off x="4994" y="1918"/>
              <a:ext cx="576" cy="727"/>
            </a:xfrm>
            <a:custGeom>
              <a:avLst/>
              <a:gdLst>
                <a:gd name="T0" fmla="*/ 469 w 576"/>
                <a:gd name="T1" fmla="*/ 5 h 727"/>
                <a:gd name="T2" fmla="*/ 424 w 576"/>
                <a:gd name="T3" fmla="*/ 13 h 727"/>
                <a:gd name="T4" fmla="*/ 359 w 576"/>
                <a:gd name="T5" fmla="*/ 32 h 727"/>
                <a:gd name="T6" fmla="*/ 290 w 576"/>
                <a:gd name="T7" fmla="*/ 61 h 727"/>
                <a:gd name="T8" fmla="*/ 237 w 576"/>
                <a:gd name="T9" fmla="*/ 103 h 727"/>
                <a:gd name="T10" fmla="*/ 216 w 576"/>
                <a:gd name="T11" fmla="*/ 139 h 727"/>
                <a:gd name="T12" fmla="*/ 183 w 576"/>
                <a:gd name="T13" fmla="*/ 143 h 727"/>
                <a:gd name="T14" fmla="*/ 127 w 576"/>
                <a:gd name="T15" fmla="*/ 156 h 727"/>
                <a:gd name="T16" fmla="*/ 66 w 576"/>
                <a:gd name="T17" fmla="*/ 183 h 727"/>
                <a:gd name="T18" fmla="*/ 18 w 576"/>
                <a:gd name="T19" fmla="*/ 226 h 727"/>
                <a:gd name="T20" fmla="*/ 0 w 576"/>
                <a:gd name="T21" fmla="*/ 290 h 727"/>
                <a:gd name="T22" fmla="*/ 23 w 576"/>
                <a:gd name="T23" fmla="*/ 338 h 727"/>
                <a:gd name="T24" fmla="*/ 69 w 576"/>
                <a:gd name="T25" fmla="*/ 342 h 727"/>
                <a:gd name="T26" fmla="*/ 126 w 576"/>
                <a:gd name="T27" fmla="*/ 320 h 727"/>
                <a:gd name="T28" fmla="*/ 177 w 576"/>
                <a:gd name="T29" fmla="*/ 289 h 727"/>
                <a:gd name="T30" fmla="*/ 206 w 576"/>
                <a:gd name="T31" fmla="*/ 268 h 727"/>
                <a:gd name="T32" fmla="*/ 209 w 576"/>
                <a:gd name="T33" fmla="*/ 259 h 727"/>
                <a:gd name="T34" fmla="*/ 204 w 576"/>
                <a:gd name="T35" fmla="*/ 237 h 727"/>
                <a:gd name="T36" fmla="*/ 176 w 576"/>
                <a:gd name="T37" fmla="*/ 234 h 727"/>
                <a:gd name="T38" fmla="*/ 191 w 576"/>
                <a:gd name="T39" fmla="*/ 236 h 727"/>
                <a:gd name="T40" fmla="*/ 210 w 576"/>
                <a:gd name="T41" fmla="*/ 248 h 727"/>
                <a:gd name="T42" fmla="*/ 202 w 576"/>
                <a:gd name="T43" fmla="*/ 275 h 727"/>
                <a:gd name="T44" fmla="*/ 179 w 576"/>
                <a:gd name="T45" fmla="*/ 290 h 727"/>
                <a:gd name="T46" fmla="*/ 162 w 576"/>
                <a:gd name="T47" fmla="*/ 294 h 727"/>
                <a:gd name="T48" fmla="*/ 168 w 576"/>
                <a:gd name="T49" fmla="*/ 298 h 727"/>
                <a:gd name="T50" fmla="*/ 201 w 576"/>
                <a:gd name="T51" fmla="*/ 319 h 727"/>
                <a:gd name="T52" fmla="*/ 248 w 576"/>
                <a:gd name="T53" fmla="*/ 361 h 727"/>
                <a:gd name="T54" fmla="*/ 295 w 576"/>
                <a:gd name="T55" fmla="*/ 428 h 727"/>
                <a:gd name="T56" fmla="*/ 328 w 576"/>
                <a:gd name="T57" fmla="*/ 522 h 727"/>
                <a:gd name="T58" fmla="*/ 336 w 576"/>
                <a:gd name="T59" fmla="*/ 640 h 727"/>
                <a:gd name="T60" fmla="*/ 336 w 576"/>
                <a:gd name="T61" fmla="*/ 710 h 727"/>
                <a:gd name="T62" fmla="*/ 336 w 576"/>
                <a:gd name="T63" fmla="*/ 724 h 727"/>
                <a:gd name="T64" fmla="*/ 336 w 576"/>
                <a:gd name="T65" fmla="*/ 703 h 727"/>
                <a:gd name="T66" fmla="*/ 336 w 576"/>
                <a:gd name="T67" fmla="*/ 679 h 727"/>
                <a:gd name="T68" fmla="*/ 487 w 576"/>
                <a:gd name="T69" fmla="*/ 482 h 727"/>
                <a:gd name="T70" fmla="*/ 460 w 576"/>
                <a:gd name="T71" fmla="*/ 467 h 727"/>
                <a:gd name="T72" fmla="*/ 420 w 576"/>
                <a:gd name="T73" fmla="*/ 428 h 727"/>
                <a:gd name="T74" fmla="*/ 418 w 576"/>
                <a:gd name="T75" fmla="*/ 384 h 727"/>
                <a:gd name="T76" fmla="*/ 429 w 576"/>
                <a:gd name="T77" fmla="*/ 356 h 727"/>
                <a:gd name="T78" fmla="*/ 439 w 576"/>
                <a:gd name="T79" fmla="*/ 329 h 727"/>
                <a:gd name="T80" fmla="*/ 447 w 576"/>
                <a:gd name="T81" fmla="*/ 305 h 727"/>
                <a:gd name="T82" fmla="*/ 453 w 576"/>
                <a:gd name="T83" fmla="*/ 289 h 727"/>
                <a:gd name="T84" fmla="*/ 456 w 576"/>
                <a:gd name="T85" fmla="*/ 282 h 727"/>
                <a:gd name="T86" fmla="*/ 471 w 576"/>
                <a:gd name="T87" fmla="*/ 279 h 727"/>
                <a:gd name="T88" fmla="*/ 502 w 576"/>
                <a:gd name="T89" fmla="*/ 267 h 727"/>
                <a:gd name="T90" fmla="*/ 528 w 576"/>
                <a:gd name="T91" fmla="*/ 232 h 727"/>
                <a:gd name="T92" fmla="*/ 524 w 576"/>
                <a:gd name="T93" fmla="*/ 191 h 727"/>
                <a:gd name="T94" fmla="*/ 505 w 576"/>
                <a:gd name="T95" fmla="*/ 171 h 727"/>
                <a:gd name="T96" fmla="*/ 506 w 576"/>
                <a:gd name="T97" fmla="*/ 164 h 727"/>
                <a:gd name="T98" fmla="*/ 520 w 576"/>
                <a:gd name="T99" fmla="*/ 138 h 727"/>
                <a:gd name="T100" fmla="*/ 543 w 576"/>
                <a:gd name="T101" fmla="*/ 94 h 727"/>
                <a:gd name="T102" fmla="*/ 552 w 576"/>
                <a:gd name="T103" fmla="*/ 84 h 727"/>
                <a:gd name="T104" fmla="*/ 567 w 576"/>
                <a:gd name="T105" fmla="*/ 59 h 727"/>
                <a:gd name="T106" fmla="*/ 575 w 576"/>
                <a:gd name="T107" fmla="*/ 30 h 727"/>
                <a:gd name="T108" fmla="*/ 560 w 576"/>
                <a:gd name="T109" fmla="*/ 7 h 727"/>
                <a:gd name="T110" fmla="*/ 507 w 576"/>
                <a:gd name="T111" fmla="*/ 0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727"/>
                <a:gd name="T170" fmla="*/ 576 w 576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727">
                  <a:moveTo>
                    <a:pt x="479" y="3"/>
                  </a:moveTo>
                  <a:lnTo>
                    <a:pt x="476" y="4"/>
                  </a:lnTo>
                  <a:lnTo>
                    <a:pt x="469" y="5"/>
                  </a:lnTo>
                  <a:lnTo>
                    <a:pt x="457" y="6"/>
                  </a:lnTo>
                  <a:lnTo>
                    <a:pt x="442" y="9"/>
                  </a:lnTo>
                  <a:lnTo>
                    <a:pt x="424" y="13"/>
                  </a:lnTo>
                  <a:lnTo>
                    <a:pt x="403" y="18"/>
                  </a:lnTo>
                  <a:lnTo>
                    <a:pt x="382" y="25"/>
                  </a:lnTo>
                  <a:lnTo>
                    <a:pt x="359" y="32"/>
                  </a:lnTo>
                  <a:lnTo>
                    <a:pt x="335" y="40"/>
                  </a:lnTo>
                  <a:lnTo>
                    <a:pt x="312" y="50"/>
                  </a:lnTo>
                  <a:lnTo>
                    <a:pt x="290" y="61"/>
                  </a:lnTo>
                  <a:lnTo>
                    <a:pt x="270" y="74"/>
                  </a:lnTo>
                  <a:lnTo>
                    <a:pt x="252" y="87"/>
                  </a:lnTo>
                  <a:lnTo>
                    <a:pt x="237" y="103"/>
                  </a:lnTo>
                  <a:lnTo>
                    <a:pt x="226" y="120"/>
                  </a:lnTo>
                  <a:lnTo>
                    <a:pt x="218" y="139"/>
                  </a:lnTo>
                  <a:lnTo>
                    <a:pt x="216" y="139"/>
                  </a:lnTo>
                  <a:lnTo>
                    <a:pt x="209" y="140"/>
                  </a:lnTo>
                  <a:lnTo>
                    <a:pt x="198" y="141"/>
                  </a:lnTo>
                  <a:lnTo>
                    <a:pt x="183" y="143"/>
                  </a:lnTo>
                  <a:lnTo>
                    <a:pt x="166" y="147"/>
                  </a:lnTo>
                  <a:lnTo>
                    <a:pt x="147" y="151"/>
                  </a:lnTo>
                  <a:lnTo>
                    <a:pt x="127" y="156"/>
                  </a:lnTo>
                  <a:lnTo>
                    <a:pt x="106" y="163"/>
                  </a:lnTo>
                  <a:lnTo>
                    <a:pt x="86" y="172"/>
                  </a:lnTo>
                  <a:lnTo>
                    <a:pt x="66" y="183"/>
                  </a:lnTo>
                  <a:lnTo>
                    <a:pt x="48" y="195"/>
                  </a:lnTo>
                  <a:lnTo>
                    <a:pt x="31" y="209"/>
                  </a:lnTo>
                  <a:lnTo>
                    <a:pt x="18" y="226"/>
                  </a:lnTo>
                  <a:lnTo>
                    <a:pt x="7" y="245"/>
                  </a:lnTo>
                  <a:lnTo>
                    <a:pt x="2" y="266"/>
                  </a:lnTo>
                  <a:lnTo>
                    <a:pt x="0" y="290"/>
                  </a:lnTo>
                  <a:lnTo>
                    <a:pt x="4" y="312"/>
                  </a:lnTo>
                  <a:lnTo>
                    <a:pt x="12" y="328"/>
                  </a:lnTo>
                  <a:lnTo>
                    <a:pt x="23" y="338"/>
                  </a:lnTo>
                  <a:lnTo>
                    <a:pt x="36" y="344"/>
                  </a:lnTo>
                  <a:lnTo>
                    <a:pt x="52" y="345"/>
                  </a:lnTo>
                  <a:lnTo>
                    <a:pt x="69" y="342"/>
                  </a:lnTo>
                  <a:lnTo>
                    <a:pt x="88" y="337"/>
                  </a:lnTo>
                  <a:lnTo>
                    <a:pt x="107" y="329"/>
                  </a:lnTo>
                  <a:lnTo>
                    <a:pt x="126" y="320"/>
                  </a:lnTo>
                  <a:lnTo>
                    <a:pt x="144" y="310"/>
                  </a:lnTo>
                  <a:lnTo>
                    <a:pt x="161" y="299"/>
                  </a:lnTo>
                  <a:lnTo>
                    <a:pt x="177" y="289"/>
                  </a:lnTo>
                  <a:lnTo>
                    <a:pt x="190" y="280"/>
                  </a:lnTo>
                  <a:lnTo>
                    <a:pt x="199" y="272"/>
                  </a:lnTo>
                  <a:lnTo>
                    <a:pt x="206" y="268"/>
                  </a:lnTo>
                  <a:lnTo>
                    <a:pt x="208" y="266"/>
                  </a:lnTo>
                  <a:lnTo>
                    <a:pt x="208" y="264"/>
                  </a:lnTo>
                  <a:lnTo>
                    <a:pt x="209" y="259"/>
                  </a:lnTo>
                  <a:lnTo>
                    <a:pt x="209" y="252"/>
                  </a:lnTo>
                  <a:lnTo>
                    <a:pt x="207" y="244"/>
                  </a:lnTo>
                  <a:lnTo>
                    <a:pt x="204" y="237"/>
                  </a:lnTo>
                  <a:lnTo>
                    <a:pt x="198" y="232"/>
                  </a:lnTo>
                  <a:lnTo>
                    <a:pt x="189" y="231"/>
                  </a:lnTo>
                  <a:lnTo>
                    <a:pt x="176" y="234"/>
                  </a:lnTo>
                  <a:lnTo>
                    <a:pt x="179" y="234"/>
                  </a:lnTo>
                  <a:lnTo>
                    <a:pt x="184" y="234"/>
                  </a:lnTo>
                  <a:lnTo>
                    <a:pt x="191" y="236"/>
                  </a:lnTo>
                  <a:lnTo>
                    <a:pt x="198" y="238"/>
                  </a:lnTo>
                  <a:lnTo>
                    <a:pt x="205" y="242"/>
                  </a:lnTo>
                  <a:lnTo>
                    <a:pt x="210" y="248"/>
                  </a:lnTo>
                  <a:lnTo>
                    <a:pt x="211" y="256"/>
                  </a:lnTo>
                  <a:lnTo>
                    <a:pt x="208" y="266"/>
                  </a:lnTo>
                  <a:lnTo>
                    <a:pt x="202" y="275"/>
                  </a:lnTo>
                  <a:lnTo>
                    <a:pt x="195" y="282"/>
                  </a:lnTo>
                  <a:lnTo>
                    <a:pt x="187" y="286"/>
                  </a:lnTo>
                  <a:lnTo>
                    <a:pt x="179" y="290"/>
                  </a:lnTo>
                  <a:lnTo>
                    <a:pt x="172" y="292"/>
                  </a:lnTo>
                  <a:lnTo>
                    <a:pt x="166" y="294"/>
                  </a:lnTo>
                  <a:lnTo>
                    <a:pt x="162" y="294"/>
                  </a:lnTo>
                  <a:lnTo>
                    <a:pt x="160" y="294"/>
                  </a:lnTo>
                  <a:lnTo>
                    <a:pt x="162" y="295"/>
                  </a:lnTo>
                  <a:lnTo>
                    <a:pt x="168" y="298"/>
                  </a:lnTo>
                  <a:lnTo>
                    <a:pt x="176" y="303"/>
                  </a:lnTo>
                  <a:lnTo>
                    <a:pt x="188" y="310"/>
                  </a:lnTo>
                  <a:lnTo>
                    <a:pt x="201" y="319"/>
                  </a:lnTo>
                  <a:lnTo>
                    <a:pt x="216" y="330"/>
                  </a:lnTo>
                  <a:lnTo>
                    <a:pt x="232" y="344"/>
                  </a:lnTo>
                  <a:lnTo>
                    <a:pt x="248" y="361"/>
                  </a:lnTo>
                  <a:lnTo>
                    <a:pt x="264" y="380"/>
                  </a:lnTo>
                  <a:lnTo>
                    <a:pt x="280" y="402"/>
                  </a:lnTo>
                  <a:lnTo>
                    <a:pt x="295" y="428"/>
                  </a:lnTo>
                  <a:lnTo>
                    <a:pt x="308" y="456"/>
                  </a:lnTo>
                  <a:lnTo>
                    <a:pt x="320" y="487"/>
                  </a:lnTo>
                  <a:lnTo>
                    <a:pt x="328" y="522"/>
                  </a:lnTo>
                  <a:lnTo>
                    <a:pt x="334" y="560"/>
                  </a:lnTo>
                  <a:lnTo>
                    <a:pt x="336" y="601"/>
                  </a:lnTo>
                  <a:lnTo>
                    <a:pt x="336" y="640"/>
                  </a:lnTo>
                  <a:lnTo>
                    <a:pt x="336" y="671"/>
                  </a:lnTo>
                  <a:lnTo>
                    <a:pt x="336" y="694"/>
                  </a:lnTo>
                  <a:lnTo>
                    <a:pt x="336" y="710"/>
                  </a:lnTo>
                  <a:lnTo>
                    <a:pt x="336" y="721"/>
                  </a:lnTo>
                  <a:lnTo>
                    <a:pt x="336" y="726"/>
                  </a:lnTo>
                  <a:lnTo>
                    <a:pt x="336" y="724"/>
                  </a:lnTo>
                  <a:lnTo>
                    <a:pt x="336" y="718"/>
                  </a:lnTo>
                  <a:lnTo>
                    <a:pt x="336" y="711"/>
                  </a:lnTo>
                  <a:lnTo>
                    <a:pt x="336" y="703"/>
                  </a:lnTo>
                  <a:lnTo>
                    <a:pt x="336" y="694"/>
                  </a:lnTo>
                  <a:lnTo>
                    <a:pt x="336" y="686"/>
                  </a:lnTo>
                  <a:lnTo>
                    <a:pt x="336" y="679"/>
                  </a:lnTo>
                  <a:lnTo>
                    <a:pt x="336" y="675"/>
                  </a:lnTo>
                  <a:lnTo>
                    <a:pt x="336" y="673"/>
                  </a:lnTo>
                  <a:lnTo>
                    <a:pt x="487" y="482"/>
                  </a:lnTo>
                  <a:lnTo>
                    <a:pt x="483" y="480"/>
                  </a:lnTo>
                  <a:lnTo>
                    <a:pt x="474" y="475"/>
                  </a:lnTo>
                  <a:lnTo>
                    <a:pt x="460" y="467"/>
                  </a:lnTo>
                  <a:lnTo>
                    <a:pt x="445" y="456"/>
                  </a:lnTo>
                  <a:lnTo>
                    <a:pt x="431" y="442"/>
                  </a:lnTo>
                  <a:lnTo>
                    <a:pt x="420" y="428"/>
                  </a:lnTo>
                  <a:lnTo>
                    <a:pt x="414" y="411"/>
                  </a:lnTo>
                  <a:lnTo>
                    <a:pt x="416" y="394"/>
                  </a:lnTo>
                  <a:lnTo>
                    <a:pt x="418" y="384"/>
                  </a:lnTo>
                  <a:lnTo>
                    <a:pt x="422" y="375"/>
                  </a:lnTo>
                  <a:lnTo>
                    <a:pt x="425" y="365"/>
                  </a:lnTo>
                  <a:lnTo>
                    <a:pt x="429" y="356"/>
                  </a:lnTo>
                  <a:lnTo>
                    <a:pt x="432" y="347"/>
                  </a:lnTo>
                  <a:lnTo>
                    <a:pt x="435" y="337"/>
                  </a:lnTo>
                  <a:lnTo>
                    <a:pt x="439" y="329"/>
                  </a:lnTo>
                  <a:lnTo>
                    <a:pt x="442" y="320"/>
                  </a:lnTo>
                  <a:lnTo>
                    <a:pt x="445" y="312"/>
                  </a:lnTo>
                  <a:lnTo>
                    <a:pt x="447" y="305"/>
                  </a:lnTo>
                  <a:lnTo>
                    <a:pt x="449" y="298"/>
                  </a:lnTo>
                  <a:lnTo>
                    <a:pt x="452" y="293"/>
                  </a:lnTo>
                  <a:lnTo>
                    <a:pt x="453" y="289"/>
                  </a:lnTo>
                  <a:lnTo>
                    <a:pt x="455" y="285"/>
                  </a:lnTo>
                  <a:lnTo>
                    <a:pt x="456" y="283"/>
                  </a:lnTo>
                  <a:lnTo>
                    <a:pt x="456" y="282"/>
                  </a:lnTo>
                  <a:lnTo>
                    <a:pt x="458" y="282"/>
                  </a:lnTo>
                  <a:lnTo>
                    <a:pt x="463" y="281"/>
                  </a:lnTo>
                  <a:lnTo>
                    <a:pt x="471" y="279"/>
                  </a:lnTo>
                  <a:lnTo>
                    <a:pt x="481" y="276"/>
                  </a:lnTo>
                  <a:lnTo>
                    <a:pt x="492" y="272"/>
                  </a:lnTo>
                  <a:lnTo>
                    <a:pt x="502" y="267"/>
                  </a:lnTo>
                  <a:lnTo>
                    <a:pt x="512" y="259"/>
                  </a:lnTo>
                  <a:lnTo>
                    <a:pt x="520" y="250"/>
                  </a:lnTo>
                  <a:lnTo>
                    <a:pt x="528" y="232"/>
                  </a:lnTo>
                  <a:lnTo>
                    <a:pt x="530" y="216"/>
                  </a:lnTo>
                  <a:lnTo>
                    <a:pt x="528" y="202"/>
                  </a:lnTo>
                  <a:lnTo>
                    <a:pt x="524" y="191"/>
                  </a:lnTo>
                  <a:lnTo>
                    <a:pt x="517" y="182"/>
                  </a:lnTo>
                  <a:lnTo>
                    <a:pt x="510" y="175"/>
                  </a:lnTo>
                  <a:lnTo>
                    <a:pt x="505" y="171"/>
                  </a:lnTo>
                  <a:lnTo>
                    <a:pt x="503" y="170"/>
                  </a:lnTo>
                  <a:lnTo>
                    <a:pt x="504" y="168"/>
                  </a:lnTo>
                  <a:lnTo>
                    <a:pt x="506" y="164"/>
                  </a:lnTo>
                  <a:lnTo>
                    <a:pt x="510" y="158"/>
                  </a:lnTo>
                  <a:lnTo>
                    <a:pt x="514" y="149"/>
                  </a:lnTo>
                  <a:lnTo>
                    <a:pt x="520" y="138"/>
                  </a:lnTo>
                  <a:lnTo>
                    <a:pt x="527" y="125"/>
                  </a:lnTo>
                  <a:lnTo>
                    <a:pt x="535" y="110"/>
                  </a:lnTo>
                  <a:lnTo>
                    <a:pt x="543" y="94"/>
                  </a:lnTo>
                  <a:lnTo>
                    <a:pt x="544" y="93"/>
                  </a:lnTo>
                  <a:lnTo>
                    <a:pt x="547" y="89"/>
                  </a:lnTo>
                  <a:lnTo>
                    <a:pt x="552" y="84"/>
                  </a:lnTo>
                  <a:lnTo>
                    <a:pt x="557" y="77"/>
                  </a:lnTo>
                  <a:lnTo>
                    <a:pt x="562" y="68"/>
                  </a:lnTo>
                  <a:lnTo>
                    <a:pt x="567" y="59"/>
                  </a:lnTo>
                  <a:lnTo>
                    <a:pt x="571" y="50"/>
                  </a:lnTo>
                  <a:lnTo>
                    <a:pt x="574" y="40"/>
                  </a:lnTo>
                  <a:lnTo>
                    <a:pt x="575" y="30"/>
                  </a:lnTo>
                  <a:lnTo>
                    <a:pt x="573" y="21"/>
                  </a:lnTo>
                  <a:lnTo>
                    <a:pt x="568" y="13"/>
                  </a:lnTo>
                  <a:lnTo>
                    <a:pt x="560" y="7"/>
                  </a:lnTo>
                  <a:lnTo>
                    <a:pt x="548" y="2"/>
                  </a:lnTo>
                  <a:lnTo>
                    <a:pt x="530" y="0"/>
                  </a:lnTo>
                  <a:lnTo>
                    <a:pt x="507" y="0"/>
                  </a:lnTo>
                  <a:lnTo>
                    <a:pt x="479" y="3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7" name="Freeform 40"/>
            <p:cNvSpPr>
              <a:spLocks/>
            </p:cNvSpPr>
            <p:nvPr/>
          </p:nvSpPr>
          <p:spPr bwMode="auto">
            <a:xfrm>
              <a:off x="4994" y="1918"/>
              <a:ext cx="576" cy="727"/>
            </a:xfrm>
            <a:custGeom>
              <a:avLst/>
              <a:gdLst>
                <a:gd name="T0" fmla="*/ 469 w 576"/>
                <a:gd name="T1" fmla="*/ 5 h 727"/>
                <a:gd name="T2" fmla="*/ 424 w 576"/>
                <a:gd name="T3" fmla="*/ 13 h 727"/>
                <a:gd name="T4" fmla="*/ 359 w 576"/>
                <a:gd name="T5" fmla="*/ 32 h 727"/>
                <a:gd name="T6" fmla="*/ 290 w 576"/>
                <a:gd name="T7" fmla="*/ 61 h 727"/>
                <a:gd name="T8" fmla="*/ 237 w 576"/>
                <a:gd name="T9" fmla="*/ 103 h 727"/>
                <a:gd name="T10" fmla="*/ 216 w 576"/>
                <a:gd name="T11" fmla="*/ 139 h 727"/>
                <a:gd name="T12" fmla="*/ 183 w 576"/>
                <a:gd name="T13" fmla="*/ 143 h 727"/>
                <a:gd name="T14" fmla="*/ 127 w 576"/>
                <a:gd name="T15" fmla="*/ 156 h 727"/>
                <a:gd name="T16" fmla="*/ 66 w 576"/>
                <a:gd name="T17" fmla="*/ 183 h 727"/>
                <a:gd name="T18" fmla="*/ 18 w 576"/>
                <a:gd name="T19" fmla="*/ 226 h 727"/>
                <a:gd name="T20" fmla="*/ 0 w 576"/>
                <a:gd name="T21" fmla="*/ 290 h 727"/>
                <a:gd name="T22" fmla="*/ 23 w 576"/>
                <a:gd name="T23" fmla="*/ 338 h 727"/>
                <a:gd name="T24" fmla="*/ 69 w 576"/>
                <a:gd name="T25" fmla="*/ 342 h 727"/>
                <a:gd name="T26" fmla="*/ 126 w 576"/>
                <a:gd name="T27" fmla="*/ 320 h 727"/>
                <a:gd name="T28" fmla="*/ 177 w 576"/>
                <a:gd name="T29" fmla="*/ 289 h 727"/>
                <a:gd name="T30" fmla="*/ 206 w 576"/>
                <a:gd name="T31" fmla="*/ 268 h 727"/>
                <a:gd name="T32" fmla="*/ 209 w 576"/>
                <a:gd name="T33" fmla="*/ 259 h 727"/>
                <a:gd name="T34" fmla="*/ 204 w 576"/>
                <a:gd name="T35" fmla="*/ 237 h 727"/>
                <a:gd name="T36" fmla="*/ 176 w 576"/>
                <a:gd name="T37" fmla="*/ 234 h 727"/>
                <a:gd name="T38" fmla="*/ 191 w 576"/>
                <a:gd name="T39" fmla="*/ 236 h 727"/>
                <a:gd name="T40" fmla="*/ 210 w 576"/>
                <a:gd name="T41" fmla="*/ 248 h 727"/>
                <a:gd name="T42" fmla="*/ 202 w 576"/>
                <a:gd name="T43" fmla="*/ 275 h 727"/>
                <a:gd name="T44" fmla="*/ 179 w 576"/>
                <a:gd name="T45" fmla="*/ 290 h 727"/>
                <a:gd name="T46" fmla="*/ 162 w 576"/>
                <a:gd name="T47" fmla="*/ 294 h 727"/>
                <a:gd name="T48" fmla="*/ 168 w 576"/>
                <a:gd name="T49" fmla="*/ 298 h 727"/>
                <a:gd name="T50" fmla="*/ 201 w 576"/>
                <a:gd name="T51" fmla="*/ 319 h 727"/>
                <a:gd name="T52" fmla="*/ 248 w 576"/>
                <a:gd name="T53" fmla="*/ 361 h 727"/>
                <a:gd name="T54" fmla="*/ 295 w 576"/>
                <a:gd name="T55" fmla="*/ 428 h 727"/>
                <a:gd name="T56" fmla="*/ 328 w 576"/>
                <a:gd name="T57" fmla="*/ 522 h 727"/>
                <a:gd name="T58" fmla="*/ 336 w 576"/>
                <a:gd name="T59" fmla="*/ 640 h 727"/>
                <a:gd name="T60" fmla="*/ 336 w 576"/>
                <a:gd name="T61" fmla="*/ 710 h 727"/>
                <a:gd name="T62" fmla="*/ 336 w 576"/>
                <a:gd name="T63" fmla="*/ 724 h 727"/>
                <a:gd name="T64" fmla="*/ 336 w 576"/>
                <a:gd name="T65" fmla="*/ 703 h 727"/>
                <a:gd name="T66" fmla="*/ 336 w 576"/>
                <a:gd name="T67" fmla="*/ 679 h 727"/>
                <a:gd name="T68" fmla="*/ 487 w 576"/>
                <a:gd name="T69" fmla="*/ 482 h 727"/>
                <a:gd name="T70" fmla="*/ 460 w 576"/>
                <a:gd name="T71" fmla="*/ 467 h 727"/>
                <a:gd name="T72" fmla="*/ 420 w 576"/>
                <a:gd name="T73" fmla="*/ 428 h 727"/>
                <a:gd name="T74" fmla="*/ 418 w 576"/>
                <a:gd name="T75" fmla="*/ 384 h 727"/>
                <a:gd name="T76" fmla="*/ 429 w 576"/>
                <a:gd name="T77" fmla="*/ 356 h 727"/>
                <a:gd name="T78" fmla="*/ 439 w 576"/>
                <a:gd name="T79" fmla="*/ 329 h 727"/>
                <a:gd name="T80" fmla="*/ 447 w 576"/>
                <a:gd name="T81" fmla="*/ 305 h 727"/>
                <a:gd name="T82" fmla="*/ 453 w 576"/>
                <a:gd name="T83" fmla="*/ 289 h 727"/>
                <a:gd name="T84" fmla="*/ 456 w 576"/>
                <a:gd name="T85" fmla="*/ 282 h 727"/>
                <a:gd name="T86" fmla="*/ 471 w 576"/>
                <a:gd name="T87" fmla="*/ 279 h 727"/>
                <a:gd name="T88" fmla="*/ 502 w 576"/>
                <a:gd name="T89" fmla="*/ 267 h 727"/>
                <a:gd name="T90" fmla="*/ 528 w 576"/>
                <a:gd name="T91" fmla="*/ 232 h 727"/>
                <a:gd name="T92" fmla="*/ 524 w 576"/>
                <a:gd name="T93" fmla="*/ 191 h 727"/>
                <a:gd name="T94" fmla="*/ 505 w 576"/>
                <a:gd name="T95" fmla="*/ 171 h 727"/>
                <a:gd name="T96" fmla="*/ 506 w 576"/>
                <a:gd name="T97" fmla="*/ 164 h 727"/>
                <a:gd name="T98" fmla="*/ 520 w 576"/>
                <a:gd name="T99" fmla="*/ 138 h 727"/>
                <a:gd name="T100" fmla="*/ 543 w 576"/>
                <a:gd name="T101" fmla="*/ 94 h 727"/>
                <a:gd name="T102" fmla="*/ 552 w 576"/>
                <a:gd name="T103" fmla="*/ 84 h 727"/>
                <a:gd name="T104" fmla="*/ 567 w 576"/>
                <a:gd name="T105" fmla="*/ 59 h 727"/>
                <a:gd name="T106" fmla="*/ 575 w 576"/>
                <a:gd name="T107" fmla="*/ 30 h 727"/>
                <a:gd name="T108" fmla="*/ 560 w 576"/>
                <a:gd name="T109" fmla="*/ 7 h 727"/>
                <a:gd name="T110" fmla="*/ 507 w 576"/>
                <a:gd name="T111" fmla="*/ 0 h 7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76"/>
                <a:gd name="T169" fmla="*/ 0 h 727"/>
                <a:gd name="T170" fmla="*/ 576 w 576"/>
                <a:gd name="T171" fmla="*/ 727 h 7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76" h="727">
                  <a:moveTo>
                    <a:pt x="479" y="3"/>
                  </a:moveTo>
                  <a:lnTo>
                    <a:pt x="476" y="4"/>
                  </a:lnTo>
                  <a:lnTo>
                    <a:pt x="469" y="5"/>
                  </a:lnTo>
                  <a:lnTo>
                    <a:pt x="457" y="6"/>
                  </a:lnTo>
                  <a:lnTo>
                    <a:pt x="442" y="9"/>
                  </a:lnTo>
                  <a:lnTo>
                    <a:pt x="424" y="13"/>
                  </a:lnTo>
                  <a:lnTo>
                    <a:pt x="403" y="18"/>
                  </a:lnTo>
                  <a:lnTo>
                    <a:pt x="382" y="25"/>
                  </a:lnTo>
                  <a:lnTo>
                    <a:pt x="359" y="32"/>
                  </a:lnTo>
                  <a:lnTo>
                    <a:pt x="335" y="40"/>
                  </a:lnTo>
                  <a:lnTo>
                    <a:pt x="312" y="50"/>
                  </a:lnTo>
                  <a:lnTo>
                    <a:pt x="290" y="61"/>
                  </a:lnTo>
                  <a:lnTo>
                    <a:pt x="270" y="74"/>
                  </a:lnTo>
                  <a:lnTo>
                    <a:pt x="252" y="87"/>
                  </a:lnTo>
                  <a:lnTo>
                    <a:pt x="237" y="103"/>
                  </a:lnTo>
                  <a:lnTo>
                    <a:pt x="226" y="120"/>
                  </a:lnTo>
                  <a:lnTo>
                    <a:pt x="218" y="139"/>
                  </a:lnTo>
                  <a:lnTo>
                    <a:pt x="216" y="139"/>
                  </a:lnTo>
                  <a:lnTo>
                    <a:pt x="209" y="140"/>
                  </a:lnTo>
                  <a:lnTo>
                    <a:pt x="198" y="141"/>
                  </a:lnTo>
                  <a:lnTo>
                    <a:pt x="183" y="143"/>
                  </a:lnTo>
                  <a:lnTo>
                    <a:pt x="166" y="147"/>
                  </a:lnTo>
                  <a:lnTo>
                    <a:pt x="147" y="151"/>
                  </a:lnTo>
                  <a:lnTo>
                    <a:pt x="127" y="156"/>
                  </a:lnTo>
                  <a:lnTo>
                    <a:pt x="106" y="163"/>
                  </a:lnTo>
                  <a:lnTo>
                    <a:pt x="86" y="172"/>
                  </a:lnTo>
                  <a:lnTo>
                    <a:pt x="66" y="183"/>
                  </a:lnTo>
                  <a:lnTo>
                    <a:pt x="48" y="195"/>
                  </a:lnTo>
                  <a:lnTo>
                    <a:pt x="31" y="209"/>
                  </a:lnTo>
                  <a:lnTo>
                    <a:pt x="18" y="226"/>
                  </a:lnTo>
                  <a:lnTo>
                    <a:pt x="7" y="245"/>
                  </a:lnTo>
                  <a:lnTo>
                    <a:pt x="2" y="266"/>
                  </a:lnTo>
                  <a:lnTo>
                    <a:pt x="0" y="290"/>
                  </a:lnTo>
                  <a:lnTo>
                    <a:pt x="4" y="312"/>
                  </a:lnTo>
                  <a:lnTo>
                    <a:pt x="12" y="328"/>
                  </a:lnTo>
                  <a:lnTo>
                    <a:pt x="23" y="338"/>
                  </a:lnTo>
                  <a:lnTo>
                    <a:pt x="36" y="344"/>
                  </a:lnTo>
                  <a:lnTo>
                    <a:pt x="52" y="345"/>
                  </a:lnTo>
                  <a:lnTo>
                    <a:pt x="69" y="342"/>
                  </a:lnTo>
                  <a:lnTo>
                    <a:pt x="88" y="337"/>
                  </a:lnTo>
                  <a:lnTo>
                    <a:pt x="107" y="329"/>
                  </a:lnTo>
                  <a:lnTo>
                    <a:pt x="126" y="320"/>
                  </a:lnTo>
                  <a:lnTo>
                    <a:pt x="144" y="310"/>
                  </a:lnTo>
                  <a:lnTo>
                    <a:pt x="161" y="299"/>
                  </a:lnTo>
                  <a:lnTo>
                    <a:pt x="177" y="289"/>
                  </a:lnTo>
                  <a:lnTo>
                    <a:pt x="190" y="280"/>
                  </a:lnTo>
                  <a:lnTo>
                    <a:pt x="199" y="272"/>
                  </a:lnTo>
                  <a:lnTo>
                    <a:pt x="206" y="268"/>
                  </a:lnTo>
                  <a:lnTo>
                    <a:pt x="208" y="266"/>
                  </a:lnTo>
                  <a:lnTo>
                    <a:pt x="208" y="264"/>
                  </a:lnTo>
                  <a:lnTo>
                    <a:pt x="209" y="259"/>
                  </a:lnTo>
                  <a:lnTo>
                    <a:pt x="209" y="252"/>
                  </a:lnTo>
                  <a:lnTo>
                    <a:pt x="207" y="244"/>
                  </a:lnTo>
                  <a:lnTo>
                    <a:pt x="204" y="237"/>
                  </a:lnTo>
                  <a:lnTo>
                    <a:pt x="198" y="232"/>
                  </a:lnTo>
                  <a:lnTo>
                    <a:pt x="189" y="231"/>
                  </a:lnTo>
                  <a:lnTo>
                    <a:pt x="176" y="234"/>
                  </a:lnTo>
                  <a:lnTo>
                    <a:pt x="179" y="234"/>
                  </a:lnTo>
                  <a:lnTo>
                    <a:pt x="184" y="234"/>
                  </a:lnTo>
                  <a:lnTo>
                    <a:pt x="191" y="236"/>
                  </a:lnTo>
                  <a:lnTo>
                    <a:pt x="198" y="238"/>
                  </a:lnTo>
                  <a:lnTo>
                    <a:pt x="205" y="242"/>
                  </a:lnTo>
                  <a:lnTo>
                    <a:pt x="210" y="248"/>
                  </a:lnTo>
                  <a:lnTo>
                    <a:pt x="211" y="256"/>
                  </a:lnTo>
                  <a:lnTo>
                    <a:pt x="208" y="266"/>
                  </a:lnTo>
                  <a:lnTo>
                    <a:pt x="202" y="275"/>
                  </a:lnTo>
                  <a:lnTo>
                    <a:pt x="195" y="282"/>
                  </a:lnTo>
                  <a:lnTo>
                    <a:pt x="187" y="286"/>
                  </a:lnTo>
                  <a:lnTo>
                    <a:pt x="179" y="290"/>
                  </a:lnTo>
                  <a:lnTo>
                    <a:pt x="172" y="292"/>
                  </a:lnTo>
                  <a:lnTo>
                    <a:pt x="166" y="294"/>
                  </a:lnTo>
                  <a:lnTo>
                    <a:pt x="162" y="294"/>
                  </a:lnTo>
                  <a:lnTo>
                    <a:pt x="160" y="294"/>
                  </a:lnTo>
                  <a:lnTo>
                    <a:pt x="162" y="295"/>
                  </a:lnTo>
                  <a:lnTo>
                    <a:pt x="168" y="298"/>
                  </a:lnTo>
                  <a:lnTo>
                    <a:pt x="176" y="303"/>
                  </a:lnTo>
                  <a:lnTo>
                    <a:pt x="188" y="310"/>
                  </a:lnTo>
                  <a:lnTo>
                    <a:pt x="201" y="319"/>
                  </a:lnTo>
                  <a:lnTo>
                    <a:pt x="216" y="330"/>
                  </a:lnTo>
                  <a:lnTo>
                    <a:pt x="232" y="344"/>
                  </a:lnTo>
                  <a:lnTo>
                    <a:pt x="248" y="361"/>
                  </a:lnTo>
                  <a:lnTo>
                    <a:pt x="264" y="380"/>
                  </a:lnTo>
                  <a:lnTo>
                    <a:pt x="280" y="402"/>
                  </a:lnTo>
                  <a:lnTo>
                    <a:pt x="295" y="428"/>
                  </a:lnTo>
                  <a:lnTo>
                    <a:pt x="308" y="456"/>
                  </a:lnTo>
                  <a:lnTo>
                    <a:pt x="320" y="487"/>
                  </a:lnTo>
                  <a:lnTo>
                    <a:pt x="328" y="522"/>
                  </a:lnTo>
                  <a:lnTo>
                    <a:pt x="334" y="560"/>
                  </a:lnTo>
                  <a:lnTo>
                    <a:pt x="336" y="601"/>
                  </a:lnTo>
                  <a:lnTo>
                    <a:pt x="336" y="640"/>
                  </a:lnTo>
                  <a:lnTo>
                    <a:pt x="336" y="671"/>
                  </a:lnTo>
                  <a:lnTo>
                    <a:pt x="336" y="694"/>
                  </a:lnTo>
                  <a:lnTo>
                    <a:pt x="336" y="710"/>
                  </a:lnTo>
                  <a:lnTo>
                    <a:pt x="336" y="721"/>
                  </a:lnTo>
                  <a:lnTo>
                    <a:pt x="336" y="726"/>
                  </a:lnTo>
                  <a:lnTo>
                    <a:pt x="336" y="724"/>
                  </a:lnTo>
                  <a:lnTo>
                    <a:pt x="336" y="718"/>
                  </a:lnTo>
                  <a:lnTo>
                    <a:pt x="336" y="711"/>
                  </a:lnTo>
                  <a:lnTo>
                    <a:pt x="336" y="703"/>
                  </a:lnTo>
                  <a:lnTo>
                    <a:pt x="336" y="694"/>
                  </a:lnTo>
                  <a:lnTo>
                    <a:pt x="336" y="686"/>
                  </a:lnTo>
                  <a:lnTo>
                    <a:pt x="336" y="679"/>
                  </a:lnTo>
                  <a:lnTo>
                    <a:pt x="336" y="675"/>
                  </a:lnTo>
                  <a:lnTo>
                    <a:pt x="336" y="673"/>
                  </a:lnTo>
                  <a:lnTo>
                    <a:pt x="487" y="482"/>
                  </a:lnTo>
                  <a:lnTo>
                    <a:pt x="483" y="480"/>
                  </a:lnTo>
                  <a:lnTo>
                    <a:pt x="474" y="475"/>
                  </a:lnTo>
                  <a:lnTo>
                    <a:pt x="460" y="467"/>
                  </a:lnTo>
                  <a:lnTo>
                    <a:pt x="445" y="456"/>
                  </a:lnTo>
                  <a:lnTo>
                    <a:pt x="431" y="442"/>
                  </a:lnTo>
                  <a:lnTo>
                    <a:pt x="420" y="428"/>
                  </a:lnTo>
                  <a:lnTo>
                    <a:pt x="414" y="411"/>
                  </a:lnTo>
                  <a:lnTo>
                    <a:pt x="416" y="394"/>
                  </a:lnTo>
                  <a:lnTo>
                    <a:pt x="418" y="384"/>
                  </a:lnTo>
                  <a:lnTo>
                    <a:pt x="422" y="375"/>
                  </a:lnTo>
                  <a:lnTo>
                    <a:pt x="425" y="365"/>
                  </a:lnTo>
                  <a:lnTo>
                    <a:pt x="429" y="356"/>
                  </a:lnTo>
                  <a:lnTo>
                    <a:pt x="432" y="347"/>
                  </a:lnTo>
                  <a:lnTo>
                    <a:pt x="435" y="337"/>
                  </a:lnTo>
                  <a:lnTo>
                    <a:pt x="439" y="329"/>
                  </a:lnTo>
                  <a:lnTo>
                    <a:pt x="442" y="320"/>
                  </a:lnTo>
                  <a:lnTo>
                    <a:pt x="445" y="312"/>
                  </a:lnTo>
                  <a:lnTo>
                    <a:pt x="447" y="305"/>
                  </a:lnTo>
                  <a:lnTo>
                    <a:pt x="449" y="298"/>
                  </a:lnTo>
                  <a:lnTo>
                    <a:pt x="452" y="293"/>
                  </a:lnTo>
                  <a:lnTo>
                    <a:pt x="453" y="289"/>
                  </a:lnTo>
                  <a:lnTo>
                    <a:pt x="455" y="285"/>
                  </a:lnTo>
                  <a:lnTo>
                    <a:pt x="456" y="283"/>
                  </a:lnTo>
                  <a:lnTo>
                    <a:pt x="456" y="282"/>
                  </a:lnTo>
                  <a:lnTo>
                    <a:pt x="458" y="282"/>
                  </a:lnTo>
                  <a:lnTo>
                    <a:pt x="463" y="281"/>
                  </a:lnTo>
                  <a:lnTo>
                    <a:pt x="471" y="279"/>
                  </a:lnTo>
                  <a:lnTo>
                    <a:pt x="481" y="276"/>
                  </a:lnTo>
                  <a:lnTo>
                    <a:pt x="492" y="272"/>
                  </a:lnTo>
                  <a:lnTo>
                    <a:pt x="502" y="267"/>
                  </a:lnTo>
                  <a:lnTo>
                    <a:pt x="512" y="259"/>
                  </a:lnTo>
                  <a:lnTo>
                    <a:pt x="520" y="250"/>
                  </a:lnTo>
                  <a:lnTo>
                    <a:pt x="528" y="232"/>
                  </a:lnTo>
                  <a:lnTo>
                    <a:pt x="530" y="216"/>
                  </a:lnTo>
                  <a:lnTo>
                    <a:pt x="528" y="202"/>
                  </a:lnTo>
                  <a:lnTo>
                    <a:pt x="524" y="191"/>
                  </a:lnTo>
                  <a:lnTo>
                    <a:pt x="517" y="182"/>
                  </a:lnTo>
                  <a:lnTo>
                    <a:pt x="510" y="175"/>
                  </a:lnTo>
                  <a:lnTo>
                    <a:pt x="505" y="171"/>
                  </a:lnTo>
                  <a:lnTo>
                    <a:pt x="503" y="170"/>
                  </a:lnTo>
                  <a:lnTo>
                    <a:pt x="504" y="168"/>
                  </a:lnTo>
                  <a:lnTo>
                    <a:pt x="506" y="164"/>
                  </a:lnTo>
                  <a:lnTo>
                    <a:pt x="510" y="158"/>
                  </a:lnTo>
                  <a:lnTo>
                    <a:pt x="514" y="149"/>
                  </a:lnTo>
                  <a:lnTo>
                    <a:pt x="520" y="138"/>
                  </a:lnTo>
                  <a:lnTo>
                    <a:pt x="527" y="125"/>
                  </a:lnTo>
                  <a:lnTo>
                    <a:pt x="535" y="110"/>
                  </a:lnTo>
                  <a:lnTo>
                    <a:pt x="543" y="94"/>
                  </a:lnTo>
                  <a:lnTo>
                    <a:pt x="544" y="93"/>
                  </a:lnTo>
                  <a:lnTo>
                    <a:pt x="547" y="89"/>
                  </a:lnTo>
                  <a:lnTo>
                    <a:pt x="552" y="84"/>
                  </a:lnTo>
                  <a:lnTo>
                    <a:pt x="557" y="77"/>
                  </a:lnTo>
                  <a:lnTo>
                    <a:pt x="562" y="68"/>
                  </a:lnTo>
                  <a:lnTo>
                    <a:pt x="567" y="59"/>
                  </a:lnTo>
                  <a:lnTo>
                    <a:pt x="571" y="50"/>
                  </a:lnTo>
                  <a:lnTo>
                    <a:pt x="574" y="40"/>
                  </a:lnTo>
                  <a:lnTo>
                    <a:pt x="575" y="30"/>
                  </a:lnTo>
                  <a:lnTo>
                    <a:pt x="573" y="21"/>
                  </a:lnTo>
                  <a:lnTo>
                    <a:pt x="568" y="13"/>
                  </a:lnTo>
                  <a:lnTo>
                    <a:pt x="560" y="7"/>
                  </a:lnTo>
                  <a:lnTo>
                    <a:pt x="548" y="2"/>
                  </a:lnTo>
                  <a:lnTo>
                    <a:pt x="530" y="0"/>
                  </a:lnTo>
                  <a:lnTo>
                    <a:pt x="507" y="0"/>
                  </a:lnTo>
                  <a:lnTo>
                    <a:pt x="479" y="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8" name="Freeform 41"/>
            <p:cNvSpPr>
              <a:spLocks/>
            </p:cNvSpPr>
            <p:nvPr/>
          </p:nvSpPr>
          <p:spPr bwMode="auto">
            <a:xfrm>
              <a:off x="4434" y="2509"/>
              <a:ext cx="180" cy="175"/>
            </a:xfrm>
            <a:custGeom>
              <a:avLst/>
              <a:gdLst>
                <a:gd name="T0" fmla="*/ 175 w 180"/>
                <a:gd name="T1" fmla="*/ 85 h 175"/>
                <a:gd name="T2" fmla="*/ 178 w 180"/>
                <a:gd name="T3" fmla="*/ 67 h 175"/>
                <a:gd name="T4" fmla="*/ 179 w 180"/>
                <a:gd name="T5" fmla="*/ 41 h 175"/>
                <a:gd name="T6" fmla="*/ 176 w 180"/>
                <a:gd name="T7" fmla="*/ 18 h 175"/>
                <a:gd name="T8" fmla="*/ 165 w 180"/>
                <a:gd name="T9" fmla="*/ 7 h 175"/>
                <a:gd name="T10" fmla="*/ 150 w 180"/>
                <a:gd name="T11" fmla="*/ 1 h 175"/>
                <a:gd name="T12" fmla="*/ 136 w 180"/>
                <a:gd name="T13" fmla="*/ 0 h 175"/>
                <a:gd name="T14" fmla="*/ 126 w 180"/>
                <a:gd name="T15" fmla="*/ 5 h 175"/>
                <a:gd name="T16" fmla="*/ 125 w 180"/>
                <a:gd name="T17" fmla="*/ 19 h 175"/>
                <a:gd name="T18" fmla="*/ 127 w 180"/>
                <a:gd name="T19" fmla="*/ 35 h 175"/>
                <a:gd name="T20" fmla="*/ 129 w 180"/>
                <a:gd name="T21" fmla="*/ 50 h 175"/>
                <a:gd name="T22" fmla="*/ 131 w 180"/>
                <a:gd name="T23" fmla="*/ 59 h 175"/>
                <a:gd name="T24" fmla="*/ 129 w 180"/>
                <a:gd name="T25" fmla="*/ 62 h 175"/>
                <a:gd name="T26" fmla="*/ 120 w 180"/>
                <a:gd name="T27" fmla="*/ 69 h 175"/>
                <a:gd name="T28" fmla="*/ 107 w 180"/>
                <a:gd name="T29" fmla="*/ 82 h 175"/>
                <a:gd name="T30" fmla="*/ 100 w 180"/>
                <a:gd name="T31" fmla="*/ 102 h 175"/>
                <a:gd name="T32" fmla="*/ 101 w 180"/>
                <a:gd name="T33" fmla="*/ 111 h 175"/>
                <a:gd name="T34" fmla="*/ 103 w 180"/>
                <a:gd name="T35" fmla="*/ 98 h 175"/>
                <a:gd name="T36" fmla="*/ 110 w 180"/>
                <a:gd name="T37" fmla="*/ 81 h 175"/>
                <a:gd name="T38" fmla="*/ 122 w 180"/>
                <a:gd name="T39" fmla="*/ 66 h 175"/>
                <a:gd name="T40" fmla="*/ 138 w 180"/>
                <a:gd name="T41" fmla="*/ 58 h 175"/>
                <a:gd name="T42" fmla="*/ 142 w 180"/>
                <a:gd name="T43" fmla="*/ 57 h 175"/>
                <a:gd name="T44" fmla="*/ 137 w 180"/>
                <a:gd name="T45" fmla="*/ 58 h 175"/>
                <a:gd name="T46" fmla="*/ 132 w 180"/>
                <a:gd name="T47" fmla="*/ 60 h 175"/>
                <a:gd name="T48" fmla="*/ 130 w 180"/>
                <a:gd name="T49" fmla="*/ 60 h 175"/>
                <a:gd name="T50" fmla="*/ 121 w 180"/>
                <a:gd name="T51" fmla="*/ 54 h 175"/>
                <a:gd name="T52" fmla="*/ 104 w 180"/>
                <a:gd name="T53" fmla="*/ 46 h 175"/>
                <a:gd name="T54" fmla="*/ 83 w 180"/>
                <a:gd name="T55" fmla="*/ 35 h 175"/>
                <a:gd name="T56" fmla="*/ 61 w 180"/>
                <a:gd name="T57" fmla="*/ 24 h 175"/>
                <a:gd name="T58" fmla="*/ 38 w 180"/>
                <a:gd name="T59" fmla="*/ 15 h 175"/>
                <a:gd name="T60" fmla="*/ 20 w 180"/>
                <a:gd name="T61" fmla="*/ 11 h 175"/>
                <a:gd name="T62" fmla="*/ 6 w 180"/>
                <a:gd name="T63" fmla="*/ 11 h 175"/>
                <a:gd name="T64" fmla="*/ 0 w 180"/>
                <a:gd name="T65" fmla="*/ 23 h 175"/>
                <a:gd name="T66" fmla="*/ 16 w 180"/>
                <a:gd name="T67" fmla="*/ 47 h 175"/>
                <a:gd name="T68" fmla="*/ 44 w 180"/>
                <a:gd name="T69" fmla="*/ 70 h 175"/>
                <a:gd name="T70" fmla="*/ 66 w 180"/>
                <a:gd name="T71" fmla="*/ 86 h 175"/>
                <a:gd name="T72" fmla="*/ 68 w 180"/>
                <a:gd name="T73" fmla="*/ 92 h 175"/>
                <a:gd name="T74" fmla="*/ 59 w 180"/>
                <a:gd name="T75" fmla="*/ 112 h 175"/>
                <a:gd name="T76" fmla="*/ 51 w 180"/>
                <a:gd name="T77" fmla="*/ 141 h 175"/>
                <a:gd name="T78" fmla="*/ 53 w 180"/>
                <a:gd name="T79" fmla="*/ 165 h 175"/>
                <a:gd name="T80" fmla="*/ 66 w 180"/>
                <a:gd name="T81" fmla="*/ 173 h 175"/>
                <a:gd name="T82" fmla="*/ 79 w 180"/>
                <a:gd name="T83" fmla="*/ 174 h 175"/>
                <a:gd name="T84" fmla="*/ 93 w 180"/>
                <a:gd name="T85" fmla="*/ 173 h 175"/>
                <a:gd name="T86" fmla="*/ 108 w 180"/>
                <a:gd name="T87" fmla="*/ 171 h 175"/>
                <a:gd name="T88" fmla="*/ 122 w 180"/>
                <a:gd name="T89" fmla="*/ 166 h 175"/>
                <a:gd name="T90" fmla="*/ 136 w 180"/>
                <a:gd name="T91" fmla="*/ 161 h 175"/>
                <a:gd name="T92" fmla="*/ 148 w 180"/>
                <a:gd name="T93" fmla="*/ 153 h 175"/>
                <a:gd name="T94" fmla="*/ 156 w 180"/>
                <a:gd name="T95" fmla="*/ 145 h 175"/>
                <a:gd name="T96" fmla="*/ 163 w 180"/>
                <a:gd name="T97" fmla="*/ 131 h 175"/>
                <a:gd name="T98" fmla="*/ 170 w 180"/>
                <a:gd name="T99" fmla="*/ 113 h 175"/>
                <a:gd name="T100" fmla="*/ 173 w 180"/>
                <a:gd name="T101" fmla="*/ 98 h 175"/>
                <a:gd name="T102" fmla="*/ 175 w 180"/>
                <a:gd name="T103" fmla="*/ 89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0"/>
                <a:gd name="T157" fmla="*/ 0 h 175"/>
                <a:gd name="T158" fmla="*/ 180 w 180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0" h="175">
                  <a:moveTo>
                    <a:pt x="175" y="88"/>
                  </a:moveTo>
                  <a:lnTo>
                    <a:pt x="175" y="85"/>
                  </a:lnTo>
                  <a:lnTo>
                    <a:pt x="176" y="78"/>
                  </a:lnTo>
                  <a:lnTo>
                    <a:pt x="178" y="67"/>
                  </a:lnTo>
                  <a:lnTo>
                    <a:pt x="179" y="54"/>
                  </a:lnTo>
                  <a:lnTo>
                    <a:pt x="179" y="41"/>
                  </a:lnTo>
                  <a:lnTo>
                    <a:pt x="178" y="28"/>
                  </a:lnTo>
                  <a:lnTo>
                    <a:pt x="176" y="18"/>
                  </a:lnTo>
                  <a:lnTo>
                    <a:pt x="171" y="11"/>
                  </a:lnTo>
                  <a:lnTo>
                    <a:pt x="165" y="7"/>
                  </a:lnTo>
                  <a:lnTo>
                    <a:pt x="157" y="3"/>
                  </a:lnTo>
                  <a:lnTo>
                    <a:pt x="150" y="1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30" y="1"/>
                  </a:lnTo>
                  <a:lnTo>
                    <a:pt x="126" y="5"/>
                  </a:lnTo>
                  <a:lnTo>
                    <a:pt x="125" y="11"/>
                  </a:lnTo>
                  <a:lnTo>
                    <a:pt x="125" y="19"/>
                  </a:lnTo>
                  <a:lnTo>
                    <a:pt x="126" y="27"/>
                  </a:lnTo>
                  <a:lnTo>
                    <a:pt x="127" y="35"/>
                  </a:lnTo>
                  <a:lnTo>
                    <a:pt x="128" y="43"/>
                  </a:lnTo>
                  <a:lnTo>
                    <a:pt x="129" y="50"/>
                  </a:lnTo>
                  <a:lnTo>
                    <a:pt x="130" y="55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29" y="62"/>
                  </a:lnTo>
                  <a:lnTo>
                    <a:pt x="125" y="65"/>
                  </a:lnTo>
                  <a:lnTo>
                    <a:pt x="120" y="69"/>
                  </a:lnTo>
                  <a:lnTo>
                    <a:pt x="113" y="75"/>
                  </a:lnTo>
                  <a:lnTo>
                    <a:pt x="107" y="82"/>
                  </a:lnTo>
                  <a:lnTo>
                    <a:pt x="103" y="92"/>
                  </a:lnTo>
                  <a:lnTo>
                    <a:pt x="100" y="102"/>
                  </a:lnTo>
                  <a:lnTo>
                    <a:pt x="101" y="113"/>
                  </a:lnTo>
                  <a:lnTo>
                    <a:pt x="101" y="111"/>
                  </a:lnTo>
                  <a:lnTo>
                    <a:pt x="102" y="106"/>
                  </a:lnTo>
                  <a:lnTo>
                    <a:pt x="103" y="98"/>
                  </a:lnTo>
                  <a:lnTo>
                    <a:pt x="106" y="90"/>
                  </a:lnTo>
                  <a:lnTo>
                    <a:pt x="110" y="81"/>
                  </a:lnTo>
                  <a:lnTo>
                    <a:pt x="116" y="73"/>
                  </a:lnTo>
                  <a:lnTo>
                    <a:pt x="122" y="66"/>
                  </a:lnTo>
                  <a:lnTo>
                    <a:pt x="131" y="61"/>
                  </a:lnTo>
                  <a:lnTo>
                    <a:pt x="138" y="58"/>
                  </a:lnTo>
                  <a:lnTo>
                    <a:pt x="141" y="57"/>
                  </a:lnTo>
                  <a:lnTo>
                    <a:pt x="142" y="57"/>
                  </a:lnTo>
                  <a:lnTo>
                    <a:pt x="140" y="57"/>
                  </a:lnTo>
                  <a:lnTo>
                    <a:pt x="137" y="58"/>
                  </a:lnTo>
                  <a:lnTo>
                    <a:pt x="134" y="59"/>
                  </a:lnTo>
                  <a:lnTo>
                    <a:pt x="132" y="60"/>
                  </a:lnTo>
                  <a:lnTo>
                    <a:pt x="131" y="61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1" y="54"/>
                  </a:lnTo>
                  <a:lnTo>
                    <a:pt x="113" y="50"/>
                  </a:lnTo>
                  <a:lnTo>
                    <a:pt x="104" y="46"/>
                  </a:lnTo>
                  <a:lnTo>
                    <a:pt x="94" y="40"/>
                  </a:lnTo>
                  <a:lnTo>
                    <a:pt x="83" y="35"/>
                  </a:lnTo>
                  <a:lnTo>
                    <a:pt x="72" y="30"/>
                  </a:lnTo>
                  <a:lnTo>
                    <a:pt x="61" y="24"/>
                  </a:lnTo>
                  <a:lnTo>
                    <a:pt x="49" y="19"/>
                  </a:lnTo>
                  <a:lnTo>
                    <a:pt x="38" y="15"/>
                  </a:lnTo>
                  <a:lnTo>
                    <a:pt x="29" y="12"/>
                  </a:lnTo>
                  <a:lnTo>
                    <a:pt x="20" y="11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6" y="35"/>
                  </a:lnTo>
                  <a:lnTo>
                    <a:pt x="16" y="47"/>
                  </a:lnTo>
                  <a:lnTo>
                    <a:pt x="30" y="59"/>
                  </a:lnTo>
                  <a:lnTo>
                    <a:pt x="44" y="70"/>
                  </a:lnTo>
                  <a:lnTo>
                    <a:pt x="57" y="80"/>
                  </a:lnTo>
                  <a:lnTo>
                    <a:pt x="66" y="86"/>
                  </a:lnTo>
                  <a:lnTo>
                    <a:pt x="70" y="88"/>
                  </a:lnTo>
                  <a:lnTo>
                    <a:pt x="68" y="92"/>
                  </a:lnTo>
                  <a:lnTo>
                    <a:pt x="64" y="100"/>
                  </a:lnTo>
                  <a:lnTo>
                    <a:pt x="59" y="112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0" y="155"/>
                  </a:lnTo>
                  <a:lnTo>
                    <a:pt x="53" y="165"/>
                  </a:lnTo>
                  <a:lnTo>
                    <a:pt x="60" y="171"/>
                  </a:lnTo>
                  <a:lnTo>
                    <a:pt x="66" y="173"/>
                  </a:lnTo>
                  <a:lnTo>
                    <a:pt x="72" y="174"/>
                  </a:lnTo>
                  <a:lnTo>
                    <a:pt x="79" y="174"/>
                  </a:lnTo>
                  <a:lnTo>
                    <a:pt x="86" y="174"/>
                  </a:lnTo>
                  <a:lnTo>
                    <a:pt x="93" y="173"/>
                  </a:lnTo>
                  <a:lnTo>
                    <a:pt x="101" y="172"/>
                  </a:lnTo>
                  <a:lnTo>
                    <a:pt x="108" y="171"/>
                  </a:lnTo>
                  <a:lnTo>
                    <a:pt x="116" y="169"/>
                  </a:lnTo>
                  <a:lnTo>
                    <a:pt x="122" y="166"/>
                  </a:lnTo>
                  <a:lnTo>
                    <a:pt x="130" y="163"/>
                  </a:lnTo>
                  <a:lnTo>
                    <a:pt x="136" y="161"/>
                  </a:lnTo>
                  <a:lnTo>
                    <a:pt x="143" y="157"/>
                  </a:lnTo>
                  <a:lnTo>
                    <a:pt x="148" y="153"/>
                  </a:lnTo>
                  <a:lnTo>
                    <a:pt x="152" y="149"/>
                  </a:lnTo>
                  <a:lnTo>
                    <a:pt x="156" y="145"/>
                  </a:lnTo>
                  <a:lnTo>
                    <a:pt x="159" y="140"/>
                  </a:lnTo>
                  <a:lnTo>
                    <a:pt x="163" y="131"/>
                  </a:lnTo>
                  <a:lnTo>
                    <a:pt x="167" y="122"/>
                  </a:lnTo>
                  <a:lnTo>
                    <a:pt x="170" y="113"/>
                  </a:lnTo>
                  <a:lnTo>
                    <a:pt x="171" y="105"/>
                  </a:lnTo>
                  <a:lnTo>
                    <a:pt x="173" y="98"/>
                  </a:lnTo>
                  <a:lnTo>
                    <a:pt x="174" y="93"/>
                  </a:lnTo>
                  <a:lnTo>
                    <a:pt x="175" y="89"/>
                  </a:lnTo>
                  <a:lnTo>
                    <a:pt x="175" y="88"/>
                  </a:lnTo>
                </a:path>
              </a:pathLst>
            </a:custGeom>
            <a:solidFill>
              <a:srgbClr val="E5E5E5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39" name="Freeform 42"/>
            <p:cNvSpPr>
              <a:spLocks/>
            </p:cNvSpPr>
            <p:nvPr/>
          </p:nvSpPr>
          <p:spPr bwMode="auto">
            <a:xfrm>
              <a:off x="4434" y="2509"/>
              <a:ext cx="180" cy="175"/>
            </a:xfrm>
            <a:custGeom>
              <a:avLst/>
              <a:gdLst>
                <a:gd name="T0" fmla="*/ 175 w 180"/>
                <a:gd name="T1" fmla="*/ 85 h 175"/>
                <a:gd name="T2" fmla="*/ 178 w 180"/>
                <a:gd name="T3" fmla="*/ 67 h 175"/>
                <a:gd name="T4" fmla="*/ 179 w 180"/>
                <a:gd name="T5" fmla="*/ 41 h 175"/>
                <a:gd name="T6" fmla="*/ 176 w 180"/>
                <a:gd name="T7" fmla="*/ 18 h 175"/>
                <a:gd name="T8" fmla="*/ 165 w 180"/>
                <a:gd name="T9" fmla="*/ 7 h 175"/>
                <a:gd name="T10" fmla="*/ 150 w 180"/>
                <a:gd name="T11" fmla="*/ 1 h 175"/>
                <a:gd name="T12" fmla="*/ 136 w 180"/>
                <a:gd name="T13" fmla="*/ 0 h 175"/>
                <a:gd name="T14" fmla="*/ 126 w 180"/>
                <a:gd name="T15" fmla="*/ 5 h 175"/>
                <a:gd name="T16" fmla="*/ 125 w 180"/>
                <a:gd name="T17" fmla="*/ 19 h 175"/>
                <a:gd name="T18" fmla="*/ 127 w 180"/>
                <a:gd name="T19" fmla="*/ 35 h 175"/>
                <a:gd name="T20" fmla="*/ 129 w 180"/>
                <a:gd name="T21" fmla="*/ 50 h 175"/>
                <a:gd name="T22" fmla="*/ 131 w 180"/>
                <a:gd name="T23" fmla="*/ 59 h 175"/>
                <a:gd name="T24" fmla="*/ 129 w 180"/>
                <a:gd name="T25" fmla="*/ 62 h 175"/>
                <a:gd name="T26" fmla="*/ 120 w 180"/>
                <a:gd name="T27" fmla="*/ 69 h 175"/>
                <a:gd name="T28" fmla="*/ 107 w 180"/>
                <a:gd name="T29" fmla="*/ 82 h 175"/>
                <a:gd name="T30" fmla="*/ 100 w 180"/>
                <a:gd name="T31" fmla="*/ 102 h 175"/>
                <a:gd name="T32" fmla="*/ 101 w 180"/>
                <a:gd name="T33" fmla="*/ 111 h 175"/>
                <a:gd name="T34" fmla="*/ 103 w 180"/>
                <a:gd name="T35" fmla="*/ 98 h 175"/>
                <a:gd name="T36" fmla="*/ 110 w 180"/>
                <a:gd name="T37" fmla="*/ 81 h 175"/>
                <a:gd name="T38" fmla="*/ 122 w 180"/>
                <a:gd name="T39" fmla="*/ 66 h 175"/>
                <a:gd name="T40" fmla="*/ 138 w 180"/>
                <a:gd name="T41" fmla="*/ 58 h 175"/>
                <a:gd name="T42" fmla="*/ 142 w 180"/>
                <a:gd name="T43" fmla="*/ 57 h 175"/>
                <a:gd name="T44" fmla="*/ 137 w 180"/>
                <a:gd name="T45" fmla="*/ 58 h 175"/>
                <a:gd name="T46" fmla="*/ 132 w 180"/>
                <a:gd name="T47" fmla="*/ 60 h 175"/>
                <a:gd name="T48" fmla="*/ 130 w 180"/>
                <a:gd name="T49" fmla="*/ 60 h 175"/>
                <a:gd name="T50" fmla="*/ 121 w 180"/>
                <a:gd name="T51" fmla="*/ 54 h 175"/>
                <a:gd name="T52" fmla="*/ 104 w 180"/>
                <a:gd name="T53" fmla="*/ 46 h 175"/>
                <a:gd name="T54" fmla="*/ 83 w 180"/>
                <a:gd name="T55" fmla="*/ 35 h 175"/>
                <a:gd name="T56" fmla="*/ 61 w 180"/>
                <a:gd name="T57" fmla="*/ 24 h 175"/>
                <a:gd name="T58" fmla="*/ 38 w 180"/>
                <a:gd name="T59" fmla="*/ 15 h 175"/>
                <a:gd name="T60" fmla="*/ 20 w 180"/>
                <a:gd name="T61" fmla="*/ 11 h 175"/>
                <a:gd name="T62" fmla="*/ 6 w 180"/>
                <a:gd name="T63" fmla="*/ 11 h 175"/>
                <a:gd name="T64" fmla="*/ 0 w 180"/>
                <a:gd name="T65" fmla="*/ 23 h 175"/>
                <a:gd name="T66" fmla="*/ 16 w 180"/>
                <a:gd name="T67" fmla="*/ 47 h 175"/>
                <a:gd name="T68" fmla="*/ 44 w 180"/>
                <a:gd name="T69" fmla="*/ 70 h 175"/>
                <a:gd name="T70" fmla="*/ 66 w 180"/>
                <a:gd name="T71" fmla="*/ 86 h 175"/>
                <a:gd name="T72" fmla="*/ 68 w 180"/>
                <a:gd name="T73" fmla="*/ 92 h 175"/>
                <a:gd name="T74" fmla="*/ 59 w 180"/>
                <a:gd name="T75" fmla="*/ 112 h 175"/>
                <a:gd name="T76" fmla="*/ 51 w 180"/>
                <a:gd name="T77" fmla="*/ 141 h 175"/>
                <a:gd name="T78" fmla="*/ 53 w 180"/>
                <a:gd name="T79" fmla="*/ 165 h 175"/>
                <a:gd name="T80" fmla="*/ 66 w 180"/>
                <a:gd name="T81" fmla="*/ 173 h 175"/>
                <a:gd name="T82" fmla="*/ 79 w 180"/>
                <a:gd name="T83" fmla="*/ 174 h 175"/>
                <a:gd name="T84" fmla="*/ 93 w 180"/>
                <a:gd name="T85" fmla="*/ 173 h 175"/>
                <a:gd name="T86" fmla="*/ 108 w 180"/>
                <a:gd name="T87" fmla="*/ 171 h 175"/>
                <a:gd name="T88" fmla="*/ 122 w 180"/>
                <a:gd name="T89" fmla="*/ 166 h 175"/>
                <a:gd name="T90" fmla="*/ 136 w 180"/>
                <a:gd name="T91" fmla="*/ 161 h 175"/>
                <a:gd name="T92" fmla="*/ 148 w 180"/>
                <a:gd name="T93" fmla="*/ 153 h 175"/>
                <a:gd name="T94" fmla="*/ 156 w 180"/>
                <a:gd name="T95" fmla="*/ 145 h 175"/>
                <a:gd name="T96" fmla="*/ 163 w 180"/>
                <a:gd name="T97" fmla="*/ 131 h 175"/>
                <a:gd name="T98" fmla="*/ 170 w 180"/>
                <a:gd name="T99" fmla="*/ 113 h 175"/>
                <a:gd name="T100" fmla="*/ 173 w 180"/>
                <a:gd name="T101" fmla="*/ 98 h 175"/>
                <a:gd name="T102" fmla="*/ 175 w 180"/>
                <a:gd name="T103" fmla="*/ 89 h 1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0"/>
                <a:gd name="T157" fmla="*/ 0 h 175"/>
                <a:gd name="T158" fmla="*/ 180 w 180"/>
                <a:gd name="T159" fmla="*/ 175 h 1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0" h="175">
                  <a:moveTo>
                    <a:pt x="175" y="88"/>
                  </a:moveTo>
                  <a:lnTo>
                    <a:pt x="175" y="85"/>
                  </a:lnTo>
                  <a:lnTo>
                    <a:pt x="176" y="78"/>
                  </a:lnTo>
                  <a:lnTo>
                    <a:pt x="178" y="67"/>
                  </a:lnTo>
                  <a:lnTo>
                    <a:pt x="179" y="54"/>
                  </a:lnTo>
                  <a:lnTo>
                    <a:pt x="179" y="41"/>
                  </a:lnTo>
                  <a:lnTo>
                    <a:pt x="178" y="28"/>
                  </a:lnTo>
                  <a:lnTo>
                    <a:pt x="176" y="18"/>
                  </a:lnTo>
                  <a:lnTo>
                    <a:pt x="171" y="11"/>
                  </a:lnTo>
                  <a:lnTo>
                    <a:pt x="165" y="7"/>
                  </a:lnTo>
                  <a:lnTo>
                    <a:pt x="157" y="3"/>
                  </a:lnTo>
                  <a:lnTo>
                    <a:pt x="150" y="1"/>
                  </a:lnTo>
                  <a:lnTo>
                    <a:pt x="143" y="0"/>
                  </a:lnTo>
                  <a:lnTo>
                    <a:pt x="136" y="0"/>
                  </a:lnTo>
                  <a:lnTo>
                    <a:pt x="130" y="1"/>
                  </a:lnTo>
                  <a:lnTo>
                    <a:pt x="126" y="5"/>
                  </a:lnTo>
                  <a:lnTo>
                    <a:pt x="125" y="11"/>
                  </a:lnTo>
                  <a:lnTo>
                    <a:pt x="125" y="19"/>
                  </a:lnTo>
                  <a:lnTo>
                    <a:pt x="126" y="27"/>
                  </a:lnTo>
                  <a:lnTo>
                    <a:pt x="127" y="35"/>
                  </a:lnTo>
                  <a:lnTo>
                    <a:pt x="128" y="43"/>
                  </a:lnTo>
                  <a:lnTo>
                    <a:pt x="129" y="50"/>
                  </a:lnTo>
                  <a:lnTo>
                    <a:pt x="130" y="55"/>
                  </a:lnTo>
                  <a:lnTo>
                    <a:pt x="131" y="59"/>
                  </a:lnTo>
                  <a:lnTo>
                    <a:pt x="131" y="61"/>
                  </a:lnTo>
                  <a:lnTo>
                    <a:pt x="129" y="62"/>
                  </a:lnTo>
                  <a:lnTo>
                    <a:pt x="125" y="65"/>
                  </a:lnTo>
                  <a:lnTo>
                    <a:pt x="120" y="69"/>
                  </a:lnTo>
                  <a:lnTo>
                    <a:pt x="113" y="75"/>
                  </a:lnTo>
                  <a:lnTo>
                    <a:pt x="107" y="82"/>
                  </a:lnTo>
                  <a:lnTo>
                    <a:pt x="103" y="92"/>
                  </a:lnTo>
                  <a:lnTo>
                    <a:pt x="100" y="102"/>
                  </a:lnTo>
                  <a:lnTo>
                    <a:pt x="101" y="113"/>
                  </a:lnTo>
                  <a:lnTo>
                    <a:pt x="101" y="111"/>
                  </a:lnTo>
                  <a:lnTo>
                    <a:pt x="102" y="106"/>
                  </a:lnTo>
                  <a:lnTo>
                    <a:pt x="103" y="98"/>
                  </a:lnTo>
                  <a:lnTo>
                    <a:pt x="106" y="90"/>
                  </a:lnTo>
                  <a:lnTo>
                    <a:pt x="110" y="81"/>
                  </a:lnTo>
                  <a:lnTo>
                    <a:pt x="116" y="73"/>
                  </a:lnTo>
                  <a:lnTo>
                    <a:pt x="122" y="66"/>
                  </a:lnTo>
                  <a:lnTo>
                    <a:pt x="131" y="61"/>
                  </a:lnTo>
                  <a:lnTo>
                    <a:pt x="138" y="58"/>
                  </a:lnTo>
                  <a:lnTo>
                    <a:pt x="141" y="57"/>
                  </a:lnTo>
                  <a:lnTo>
                    <a:pt x="142" y="57"/>
                  </a:lnTo>
                  <a:lnTo>
                    <a:pt x="140" y="57"/>
                  </a:lnTo>
                  <a:lnTo>
                    <a:pt x="137" y="58"/>
                  </a:lnTo>
                  <a:lnTo>
                    <a:pt x="134" y="59"/>
                  </a:lnTo>
                  <a:lnTo>
                    <a:pt x="132" y="60"/>
                  </a:lnTo>
                  <a:lnTo>
                    <a:pt x="131" y="61"/>
                  </a:lnTo>
                  <a:lnTo>
                    <a:pt x="130" y="60"/>
                  </a:lnTo>
                  <a:lnTo>
                    <a:pt x="126" y="58"/>
                  </a:lnTo>
                  <a:lnTo>
                    <a:pt x="121" y="54"/>
                  </a:lnTo>
                  <a:lnTo>
                    <a:pt x="113" y="50"/>
                  </a:lnTo>
                  <a:lnTo>
                    <a:pt x="104" y="46"/>
                  </a:lnTo>
                  <a:lnTo>
                    <a:pt x="94" y="40"/>
                  </a:lnTo>
                  <a:lnTo>
                    <a:pt x="83" y="35"/>
                  </a:lnTo>
                  <a:lnTo>
                    <a:pt x="72" y="30"/>
                  </a:lnTo>
                  <a:lnTo>
                    <a:pt x="61" y="24"/>
                  </a:lnTo>
                  <a:lnTo>
                    <a:pt x="49" y="19"/>
                  </a:lnTo>
                  <a:lnTo>
                    <a:pt x="38" y="15"/>
                  </a:lnTo>
                  <a:lnTo>
                    <a:pt x="29" y="12"/>
                  </a:lnTo>
                  <a:lnTo>
                    <a:pt x="20" y="11"/>
                  </a:lnTo>
                  <a:lnTo>
                    <a:pt x="11" y="10"/>
                  </a:lnTo>
                  <a:lnTo>
                    <a:pt x="6" y="11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6" y="35"/>
                  </a:lnTo>
                  <a:lnTo>
                    <a:pt x="16" y="47"/>
                  </a:lnTo>
                  <a:lnTo>
                    <a:pt x="30" y="59"/>
                  </a:lnTo>
                  <a:lnTo>
                    <a:pt x="44" y="70"/>
                  </a:lnTo>
                  <a:lnTo>
                    <a:pt x="57" y="80"/>
                  </a:lnTo>
                  <a:lnTo>
                    <a:pt x="66" y="86"/>
                  </a:lnTo>
                  <a:lnTo>
                    <a:pt x="70" y="88"/>
                  </a:lnTo>
                  <a:lnTo>
                    <a:pt x="68" y="92"/>
                  </a:lnTo>
                  <a:lnTo>
                    <a:pt x="64" y="100"/>
                  </a:lnTo>
                  <a:lnTo>
                    <a:pt x="59" y="112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0" y="155"/>
                  </a:lnTo>
                  <a:lnTo>
                    <a:pt x="53" y="165"/>
                  </a:lnTo>
                  <a:lnTo>
                    <a:pt x="60" y="171"/>
                  </a:lnTo>
                  <a:lnTo>
                    <a:pt x="66" y="173"/>
                  </a:lnTo>
                  <a:lnTo>
                    <a:pt x="72" y="174"/>
                  </a:lnTo>
                  <a:lnTo>
                    <a:pt x="79" y="174"/>
                  </a:lnTo>
                  <a:lnTo>
                    <a:pt x="86" y="174"/>
                  </a:lnTo>
                  <a:lnTo>
                    <a:pt x="93" y="173"/>
                  </a:lnTo>
                  <a:lnTo>
                    <a:pt x="101" y="172"/>
                  </a:lnTo>
                  <a:lnTo>
                    <a:pt x="108" y="171"/>
                  </a:lnTo>
                  <a:lnTo>
                    <a:pt x="116" y="169"/>
                  </a:lnTo>
                  <a:lnTo>
                    <a:pt x="122" y="166"/>
                  </a:lnTo>
                  <a:lnTo>
                    <a:pt x="130" y="163"/>
                  </a:lnTo>
                  <a:lnTo>
                    <a:pt x="136" y="161"/>
                  </a:lnTo>
                  <a:lnTo>
                    <a:pt x="143" y="157"/>
                  </a:lnTo>
                  <a:lnTo>
                    <a:pt x="148" y="153"/>
                  </a:lnTo>
                  <a:lnTo>
                    <a:pt x="152" y="149"/>
                  </a:lnTo>
                  <a:lnTo>
                    <a:pt x="156" y="145"/>
                  </a:lnTo>
                  <a:lnTo>
                    <a:pt x="159" y="140"/>
                  </a:lnTo>
                  <a:lnTo>
                    <a:pt x="163" y="131"/>
                  </a:lnTo>
                  <a:lnTo>
                    <a:pt x="167" y="122"/>
                  </a:lnTo>
                  <a:lnTo>
                    <a:pt x="170" y="113"/>
                  </a:lnTo>
                  <a:lnTo>
                    <a:pt x="171" y="105"/>
                  </a:lnTo>
                  <a:lnTo>
                    <a:pt x="173" y="98"/>
                  </a:lnTo>
                  <a:lnTo>
                    <a:pt x="174" y="93"/>
                  </a:lnTo>
                  <a:lnTo>
                    <a:pt x="175" y="89"/>
                  </a:lnTo>
                  <a:lnTo>
                    <a:pt x="175" y="8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0" name="Freeform 43"/>
            <p:cNvSpPr>
              <a:spLocks/>
            </p:cNvSpPr>
            <p:nvPr/>
          </p:nvSpPr>
          <p:spPr bwMode="auto">
            <a:xfrm>
              <a:off x="4445" y="2579"/>
              <a:ext cx="89" cy="38"/>
            </a:xfrm>
            <a:custGeom>
              <a:avLst/>
              <a:gdLst>
                <a:gd name="T0" fmla="*/ 27 w 89"/>
                <a:gd name="T1" fmla="*/ 0 h 38"/>
                <a:gd name="T2" fmla="*/ 25 w 89"/>
                <a:gd name="T3" fmla="*/ 1 h 38"/>
                <a:gd name="T4" fmla="*/ 19 w 89"/>
                <a:gd name="T5" fmla="*/ 5 h 38"/>
                <a:gd name="T6" fmla="*/ 13 w 89"/>
                <a:gd name="T7" fmla="*/ 11 h 38"/>
                <a:gd name="T8" fmla="*/ 6 w 89"/>
                <a:gd name="T9" fmla="*/ 17 h 38"/>
                <a:gd name="T10" fmla="*/ 0 w 89"/>
                <a:gd name="T11" fmla="*/ 24 h 38"/>
                <a:gd name="T12" fmla="*/ 0 w 89"/>
                <a:gd name="T13" fmla="*/ 30 h 38"/>
                <a:gd name="T14" fmla="*/ 5 w 89"/>
                <a:gd name="T15" fmla="*/ 34 h 38"/>
                <a:gd name="T16" fmla="*/ 18 w 89"/>
                <a:gd name="T17" fmla="*/ 37 h 38"/>
                <a:gd name="T18" fmla="*/ 35 w 89"/>
                <a:gd name="T19" fmla="*/ 37 h 38"/>
                <a:gd name="T20" fmla="*/ 50 w 89"/>
                <a:gd name="T21" fmla="*/ 37 h 38"/>
                <a:gd name="T22" fmla="*/ 64 w 89"/>
                <a:gd name="T23" fmla="*/ 35 h 38"/>
                <a:gd name="T24" fmla="*/ 75 w 89"/>
                <a:gd name="T25" fmla="*/ 32 h 38"/>
                <a:gd name="T26" fmla="*/ 83 w 89"/>
                <a:gd name="T27" fmla="*/ 29 h 38"/>
                <a:gd name="T28" fmla="*/ 87 w 89"/>
                <a:gd name="T29" fmla="*/ 26 h 38"/>
                <a:gd name="T30" fmla="*/ 88 w 89"/>
                <a:gd name="T31" fmla="*/ 22 h 38"/>
                <a:gd name="T32" fmla="*/ 83 w 89"/>
                <a:gd name="T33" fmla="*/ 18 h 38"/>
                <a:gd name="T34" fmla="*/ 76 w 89"/>
                <a:gd name="T35" fmla="*/ 15 h 38"/>
                <a:gd name="T36" fmla="*/ 67 w 89"/>
                <a:gd name="T37" fmla="*/ 11 h 38"/>
                <a:gd name="T38" fmla="*/ 57 w 89"/>
                <a:gd name="T39" fmla="*/ 8 h 38"/>
                <a:gd name="T40" fmla="*/ 49 w 89"/>
                <a:gd name="T41" fmla="*/ 6 h 38"/>
                <a:gd name="T42" fmla="*/ 40 w 89"/>
                <a:gd name="T43" fmla="*/ 3 h 38"/>
                <a:gd name="T44" fmla="*/ 34 w 89"/>
                <a:gd name="T45" fmla="*/ 1 h 38"/>
                <a:gd name="T46" fmla="*/ 29 w 89"/>
                <a:gd name="T47" fmla="*/ 0 h 38"/>
                <a:gd name="T48" fmla="*/ 27 w 89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38"/>
                <a:gd name="T77" fmla="*/ 89 w 8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38">
                  <a:moveTo>
                    <a:pt x="27" y="0"/>
                  </a:moveTo>
                  <a:lnTo>
                    <a:pt x="25" y="1"/>
                  </a:lnTo>
                  <a:lnTo>
                    <a:pt x="19" y="5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4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0" y="37"/>
                  </a:lnTo>
                  <a:lnTo>
                    <a:pt x="64" y="35"/>
                  </a:lnTo>
                  <a:lnTo>
                    <a:pt x="75" y="32"/>
                  </a:lnTo>
                  <a:lnTo>
                    <a:pt x="83" y="29"/>
                  </a:lnTo>
                  <a:lnTo>
                    <a:pt x="87" y="26"/>
                  </a:lnTo>
                  <a:lnTo>
                    <a:pt x="88" y="22"/>
                  </a:lnTo>
                  <a:lnTo>
                    <a:pt x="83" y="18"/>
                  </a:lnTo>
                  <a:lnTo>
                    <a:pt x="76" y="15"/>
                  </a:lnTo>
                  <a:lnTo>
                    <a:pt x="67" y="11"/>
                  </a:lnTo>
                  <a:lnTo>
                    <a:pt x="57" y="8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7" y="0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1" name="Freeform 44"/>
            <p:cNvSpPr>
              <a:spLocks/>
            </p:cNvSpPr>
            <p:nvPr/>
          </p:nvSpPr>
          <p:spPr bwMode="auto">
            <a:xfrm>
              <a:off x="4445" y="2579"/>
              <a:ext cx="89" cy="38"/>
            </a:xfrm>
            <a:custGeom>
              <a:avLst/>
              <a:gdLst>
                <a:gd name="T0" fmla="*/ 27 w 89"/>
                <a:gd name="T1" fmla="*/ 0 h 38"/>
                <a:gd name="T2" fmla="*/ 25 w 89"/>
                <a:gd name="T3" fmla="*/ 1 h 38"/>
                <a:gd name="T4" fmla="*/ 19 w 89"/>
                <a:gd name="T5" fmla="*/ 5 h 38"/>
                <a:gd name="T6" fmla="*/ 13 w 89"/>
                <a:gd name="T7" fmla="*/ 11 h 38"/>
                <a:gd name="T8" fmla="*/ 6 w 89"/>
                <a:gd name="T9" fmla="*/ 17 h 38"/>
                <a:gd name="T10" fmla="*/ 0 w 89"/>
                <a:gd name="T11" fmla="*/ 24 h 38"/>
                <a:gd name="T12" fmla="*/ 0 w 89"/>
                <a:gd name="T13" fmla="*/ 30 h 38"/>
                <a:gd name="T14" fmla="*/ 5 w 89"/>
                <a:gd name="T15" fmla="*/ 34 h 38"/>
                <a:gd name="T16" fmla="*/ 18 w 89"/>
                <a:gd name="T17" fmla="*/ 37 h 38"/>
                <a:gd name="T18" fmla="*/ 35 w 89"/>
                <a:gd name="T19" fmla="*/ 37 h 38"/>
                <a:gd name="T20" fmla="*/ 50 w 89"/>
                <a:gd name="T21" fmla="*/ 37 h 38"/>
                <a:gd name="T22" fmla="*/ 64 w 89"/>
                <a:gd name="T23" fmla="*/ 35 h 38"/>
                <a:gd name="T24" fmla="*/ 75 w 89"/>
                <a:gd name="T25" fmla="*/ 32 h 38"/>
                <a:gd name="T26" fmla="*/ 83 w 89"/>
                <a:gd name="T27" fmla="*/ 29 h 38"/>
                <a:gd name="T28" fmla="*/ 87 w 89"/>
                <a:gd name="T29" fmla="*/ 26 h 38"/>
                <a:gd name="T30" fmla="*/ 88 w 89"/>
                <a:gd name="T31" fmla="*/ 22 h 38"/>
                <a:gd name="T32" fmla="*/ 83 w 89"/>
                <a:gd name="T33" fmla="*/ 18 h 38"/>
                <a:gd name="T34" fmla="*/ 76 w 89"/>
                <a:gd name="T35" fmla="*/ 15 h 38"/>
                <a:gd name="T36" fmla="*/ 67 w 89"/>
                <a:gd name="T37" fmla="*/ 11 h 38"/>
                <a:gd name="T38" fmla="*/ 57 w 89"/>
                <a:gd name="T39" fmla="*/ 8 h 38"/>
                <a:gd name="T40" fmla="*/ 49 w 89"/>
                <a:gd name="T41" fmla="*/ 6 h 38"/>
                <a:gd name="T42" fmla="*/ 40 w 89"/>
                <a:gd name="T43" fmla="*/ 3 h 38"/>
                <a:gd name="T44" fmla="*/ 34 w 89"/>
                <a:gd name="T45" fmla="*/ 1 h 38"/>
                <a:gd name="T46" fmla="*/ 29 w 89"/>
                <a:gd name="T47" fmla="*/ 0 h 38"/>
                <a:gd name="T48" fmla="*/ 27 w 89"/>
                <a:gd name="T49" fmla="*/ 0 h 3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38"/>
                <a:gd name="T77" fmla="*/ 89 w 89"/>
                <a:gd name="T78" fmla="*/ 38 h 3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38">
                  <a:moveTo>
                    <a:pt x="27" y="0"/>
                  </a:moveTo>
                  <a:lnTo>
                    <a:pt x="25" y="1"/>
                  </a:lnTo>
                  <a:lnTo>
                    <a:pt x="19" y="5"/>
                  </a:lnTo>
                  <a:lnTo>
                    <a:pt x="13" y="11"/>
                  </a:lnTo>
                  <a:lnTo>
                    <a:pt x="6" y="17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5" y="34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0" y="37"/>
                  </a:lnTo>
                  <a:lnTo>
                    <a:pt x="64" y="35"/>
                  </a:lnTo>
                  <a:lnTo>
                    <a:pt x="75" y="32"/>
                  </a:lnTo>
                  <a:lnTo>
                    <a:pt x="83" y="29"/>
                  </a:lnTo>
                  <a:lnTo>
                    <a:pt x="87" y="26"/>
                  </a:lnTo>
                  <a:lnTo>
                    <a:pt x="88" y="22"/>
                  </a:lnTo>
                  <a:lnTo>
                    <a:pt x="83" y="18"/>
                  </a:lnTo>
                  <a:lnTo>
                    <a:pt x="76" y="15"/>
                  </a:lnTo>
                  <a:lnTo>
                    <a:pt x="67" y="11"/>
                  </a:lnTo>
                  <a:lnTo>
                    <a:pt x="57" y="8"/>
                  </a:lnTo>
                  <a:lnTo>
                    <a:pt x="49" y="6"/>
                  </a:lnTo>
                  <a:lnTo>
                    <a:pt x="40" y="3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2" name="Freeform 45"/>
            <p:cNvSpPr>
              <a:spLocks/>
            </p:cNvSpPr>
            <p:nvPr/>
          </p:nvSpPr>
          <p:spPr bwMode="auto">
            <a:xfrm>
              <a:off x="4452" y="2612"/>
              <a:ext cx="58" cy="42"/>
            </a:xfrm>
            <a:custGeom>
              <a:avLst/>
              <a:gdLst>
                <a:gd name="T0" fmla="*/ 5 w 58"/>
                <a:gd name="T1" fmla="*/ 25 h 42"/>
                <a:gd name="T2" fmla="*/ 11 w 58"/>
                <a:gd name="T3" fmla="*/ 32 h 42"/>
                <a:gd name="T4" fmla="*/ 17 w 58"/>
                <a:gd name="T5" fmla="*/ 37 h 42"/>
                <a:gd name="T6" fmla="*/ 24 w 58"/>
                <a:gd name="T7" fmla="*/ 40 h 42"/>
                <a:gd name="T8" fmla="*/ 31 w 58"/>
                <a:gd name="T9" fmla="*/ 41 h 42"/>
                <a:gd name="T10" fmla="*/ 38 w 58"/>
                <a:gd name="T11" fmla="*/ 41 h 42"/>
                <a:gd name="T12" fmla="*/ 45 w 58"/>
                <a:gd name="T13" fmla="*/ 39 h 42"/>
                <a:gd name="T14" fmla="*/ 50 w 58"/>
                <a:gd name="T15" fmla="*/ 36 h 42"/>
                <a:gd name="T16" fmla="*/ 54 w 58"/>
                <a:gd name="T17" fmla="*/ 32 h 42"/>
                <a:gd name="T18" fmla="*/ 57 w 58"/>
                <a:gd name="T19" fmla="*/ 27 h 42"/>
                <a:gd name="T20" fmla="*/ 56 w 58"/>
                <a:gd name="T21" fmla="*/ 22 h 42"/>
                <a:gd name="T22" fmla="*/ 54 w 58"/>
                <a:gd name="T23" fmla="*/ 17 h 42"/>
                <a:gd name="T24" fmla="*/ 50 w 58"/>
                <a:gd name="T25" fmla="*/ 13 h 42"/>
                <a:gd name="T26" fmla="*/ 45 w 58"/>
                <a:gd name="T27" fmla="*/ 8 h 42"/>
                <a:gd name="T28" fmla="*/ 40 w 58"/>
                <a:gd name="T29" fmla="*/ 5 h 42"/>
                <a:gd name="T30" fmla="*/ 35 w 58"/>
                <a:gd name="T31" fmla="*/ 2 h 42"/>
                <a:gd name="T32" fmla="*/ 30 w 58"/>
                <a:gd name="T33" fmla="*/ 1 h 42"/>
                <a:gd name="T34" fmla="*/ 25 w 58"/>
                <a:gd name="T35" fmla="*/ 0 h 42"/>
                <a:gd name="T36" fmla="*/ 19 w 58"/>
                <a:gd name="T37" fmla="*/ 0 h 42"/>
                <a:gd name="T38" fmla="*/ 12 w 58"/>
                <a:gd name="T39" fmla="*/ 1 h 42"/>
                <a:gd name="T40" fmla="*/ 7 w 58"/>
                <a:gd name="T41" fmla="*/ 2 h 42"/>
                <a:gd name="T42" fmla="*/ 3 w 58"/>
                <a:gd name="T43" fmla="*/ 6 h 42"/>
                <a:gd name="T44" fmla="*/ 0 w 58"/>
                <a:gd name="T45" fmla="*/ 10 h 42"/>
                <a:gd name="T46" fmla="*/ 1 w 58"/>
                <a:gd name="T47" fmla="*/ 17 h 42"/>
                <a:gd name="T48" fmla="*/ 5 w 58"/>
                <a:gd name="T49" fmla="*/ 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42"/>
                <a:gd name="T77" fmla="*/ 58 w 5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42">
                  <a:moveTo>
                    <a:pt x="5" y="25"/>
                  </a:moveTo>
                  <a:lnTo>
                    <a:pt x="11" y="32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1" y="41"/>
                  </a:lnTo>
                  <a:lnTo>
                    <a:pt x="38" y="41"/>
                  </a:lnTo>
                  <a:lnTo>
                    <a:pt x="45" y="39"/>
                  </a:lnTo>
                  <a:lnTo>
                    <a:pt x="50" y="36"/>
                  </a:lnTo>
                  <a:lnTo>
                    <a:pt x="54" y="32"/>
                  </a:lnTo>
                  <a:lnTo>
                    <a:pt x="57" y="27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0" y="13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5" y="25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3" name="Freeform 46"/>
            <p:cNvSpPr>
              <a:spLocks/>
            </p:cNvSpPr>
            <p:nvPr/>
          </p:nvSpPr>
          <p:spPr bwMode="auto">
            <a:xfrm>
              <a:off x="4452" y="2612"/>
              <a:ext cx="58" cy="42"/>
            </a:xfrm>
            <a:custGeom>
              <a:avLst/>
              <a:gdLst>
                <a:gd name="T0" fmla="*/ 5 w 58"/>
                <a:gd name="T1" fmla="*/ 25 h 42"/>
                <a:gd name="T2" fmla="*/ 11 w 58"/>
                <a:gd name="T3" fmla="*/ 32 h 42"/>
                <a:gd name="T4" fmla="*/ 17 w 58"/>
                <a:gd name="T5" fmla="*/ 37 h 42"/>
                <a:gd name="T6" fmla="*/ 24 w 58"/>
                <a:gd name="T7" fmla="*/ 40 h 42"/>
                <a:gd name="T8" fmla="*/ 31 w 58"/>
                <a:gd name="T9" fmla="*/ 41 h 42"/>
                <a:gd name="T10" fmla="*/ 38 w 58"/>
                <a:gd name="T11" fmla="*/ 41 h 42"/>
                <a:gd name="T12" fmla="*/ 45 w 58"/>
                <a:gd name="T13" fmla="*/ 39 h 42"/>
                <a:gd name="T14" fmla="*/ 50 w 58"/>
                <a:gd name="T15" fmla="*/ 36 h 42"/>
                <a:gd name="T16" fmla="*/ 54 w 58"/>
                <a:gd name="T17" fmla="*/ 32 h 42"/>
                <a:gd name="T18" fmla="*/ 57 w 58"/>
                <a:gd name="T19" fmla="*/ 27 h 42"/>
                <a:gd name="T20" fmla="*/ 56 w 58"/>
                <a:gd name="T21" fmla="*/ 22 h 42"/>
                <a:gd name="T22" fmla="*/ 54 w 58"/>
                <a:gd name="T23" fmla="*/ 17 h 42"/>
                <a:gd name="T24" fmla="*/ 50 w 58"/>
                <a:gd name="T25" fmla="*/ 13 h 42"/>
                <a:gd name="T26" fmla="*/ 45 w 58"/>
                <a:gd name="T27" fmla="*/ 8 h 42"/>
                <a:gd name="T28" fmla="*/ 40 w 58"/>
                <a:gd name="T29" fmla="*/ 5 h 42"/>
                <a:gd name="T30" fmla="*/ 35 w 58"/>
                <a:gd name="T31" fmla="*/ 2 h 42"/>
                <a:gd name="T32" fmla="*/ 30 w 58"/>
                <a:gd name="T33" fmla="*/ 1 h 42"/>
                <a:gd name="T34" fmla="*/ 25 w 58"/>
                <a:gd name="T35" fmla="*/ 0 h 42"/>
                <a:gd name="T36" fmla="*/ 19 w 58"/>
                <a:gd name="T37" fmla="*/ 0 h 42"/>
                <a:gd name="T38" fmla="*/ 12 w 58"/>
                <a:gd name="T39" fmla="*/ 1 h 42"/>
                <a:gd name="T40" fmla="*/ 7 w 58"/>
                <a:gd name="T41" fmla="*/ 2 h 42"/>
                <a:gd name="T42" fmla="*/ 3 w 58"/>
                <a:gd name="T43" fmla="*/ 6 h 42"/>
                <a:gd name="T44" fmla="*/ 0 w 58"/>
                <a:gd name="T45" fmla="*/ 10 h 42"/>
                <a:gd name="T46" fmla="*/ 1 w 58"/>
                <a:gd name="T47" fmla="*/ 17 h 42"/>
                <a:gd name="T48" fmla="*/ 5 w 58"/>
                <a:gd name="T49" fmla="*/ 25 h 4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42"/>
                <a:gd name="T77" fmla="*/ 58 w 58"/>
                <a:gd name="T78" fmla="*/ 42 h 4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42">
                  <a:moveTo>
                    <a:pt x="5" y="25"/>
                  </a:moveTo>
                  <a:lnTo>
                    <a:pt x="11" y="32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1" y="41"/>
                  </a:lnTo>
                  <a:lnTo>
                    <a:pt x="38" y="41"/>
                  </a:lnTo>
                  <a:lnTo>
                    <a:pt x="45" y="39"/>
                  </a:lnTo>
                  <a:lnTo>
                    <a:pt x="50" y="36"/>
                  </a:lnTo>
                  <a:lnTo>
                    <a:pt x="54" y="32"/>
                  </a:lnTo>
                  <a:lnTo>
                    <a:pt x="57" y="27"/>
                  </a:lnTo>
                  <a:lnTo>
                    <a:pt x="56" y="22"/>
                  </a:lnTo>
                  <a:lnTo>
                    <a:pt x="54" y="17"/>
                  </a:lnTo>
                  <a:lnTo>
                    <a:pt x="50" y="13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5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7" y="2"/>
                  </a:lnTo>
                  <a:lnTo>
                    <a:pt x="3" y="6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5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4" name="Freeform 47"/>
            <p:cNvSpPr>
              <a:spLocks/>
            </p:cNvSpPr>
            <p:nvPr/>
          </p:nvSpPr>
          <p:spPr bwMode="auto">
            <a:xfrm>
              <a:off x="4446" y="2638"/>
              <a:ext cx="55" cy="56"/>
            </a:xfrm>
            <a:custGeom>
              <a:avLst/>
              <a:gdLst>
                <a:gd name="T0" fmla="*/ 2 w 55"/>
                <a:gd name="T1" fmla="*/ 11 h 56"/>
                <a:gd name="T2" fmla="*/ 0 w 55"/>
                <a:gd name="T3" fmla="*/ 16 h 56"/>
                <a:gd name="T4" fmla="*/ 1 w 55"/>
                <a:gd name="T5" fmla="*/ 22 h 56"/>
                <a:gd name="T6" fmla="*/ 3 w 55"/>
                <a:gd name="T7" fmla="*/ 30 h 56"/>
                <a:gd name="T8" fmla="*/ 7 w 55"/>
                <a:gd name="T9" fmla="*/ 37 h 56"/>
                <a:gd name="T10" fmla="*/ 12 w 55"/>
                <a:gd name="T11" fmla="*/ 44 h 56"/>
                <a:gd name="T12" fmla="*/ 18 w 55"/>
                <a:gd name="T13" fmla="*/ 50 h 56"/>
                <a:gd name="T14" fmla="*/ 24 w 55"/>
                <a:gd name="T15" fmla="*/ 53 h 56"/>
                <a:gd name="T16" fmla="*/ 30 w 55"/>
                <a:gd name="T17" fmla="*/ 55 h 56"/>
                <a:gd name="T18" fmla="*/ 36 w 55"/>
                <a:gd name="T19" fmla="*/ 55 h 56"/>
                <a:gd name="T20" fmla="*/ 41 w 55"/>
                <a:gd name="T21" fmla="*/ 54 h 56"/>
                <a:gd name="T22" fmla="*/ 45 w 55"/>
                <a:gd name="T23" fmla="*/ 52 h 56"/>
                <a:gd name="T24" fmla="*/ 49 w 55"/>
                <a:gd name="T25" fmla="*/ 49 h 56"/>
                <a:gd name="T26" fmla="*/ 52 w 55"/>
                <a:gd name="T27" fmla="*/ 46 h 56"/>
                <a:gd name="T28" fmla="*/ 54 w 55"/>
                <a:gd name="T29" fmla="*/ 42 h 56"/>
                <a:gd name="T30" fmla="*/ 54 w 55"/>
                <a:gd name="T31" fmla="*/ 37 h 56"/>
                <a:gd name="T32" fmla="*/ 51 w 55"/>
                <a:gd name="T33" fmla="*/ 30 h 56"/>
                <a:gd name="T34" fmla="*/ 47 w 55"/>
                <a:gd name="T35" fmla="*/ 23 h 56"/>
                <a:gd name="T36" fmla="*/ 43 w 55"/>
                <a:gd name="T37" fmla="*/ 15 h 56"/>
                <a:gd name="T38" fmla="*/ 38 w 55"/>
                <a:gd name="T39" fmla="*/ 9 h 56"/>
                <a:gd name="T40" fmla="*/ 32 w 55"/>
                <a:gd name="T41" fmla="*/ 3 h 56"/>
                <a:gd name="T42" fmla="*/ 26 w 55"/>
                <a:gd name="T43" fmla="*/ 1 h 56"/>
                <a:gd name="T44" fmla="*/ 18 w 55"/>
                <a:gd name="T45" fmla="*/ 0 h 56"/>
                <a:gd name="T46" fmla="*/ 10 w 55"/>
                <a:gd name="T47" fmla="*/ 3 h 56"/>
                <a:gd name="T48" fmla="*/ 2 w 55"/>
                <a:gd name="T49" fmla="*/ 11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56"/>
                <a:gd name="T77" fmla="*/ 55 w 55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56">
                  <a:moveTo>
                    <a:pt x="2" y="11"/>
                  </a:move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7" y="37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4" y="53"/>
                  </a:lnTo>
                  <a:lnTo>
                    <a:pt x="30" y="55"/>
                  </a:lnTo>
                  <a:lnTo>
                    <a:pt x="36" y="55"/>
                  </a:lnTo>
                  <a:lnTo>
                    <a:pt x="41" y="54"/>
                  </a:lnTo>
                  <a:lnTo>
                    <a:pt x="45" y="52"/>
                  </a:lnTo>
                  <a:lnTo>
                    <a:pt x="49" y="49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37"/>
                  </a:lnTo>
                  <a:lnTo>
                    <a:pt x="51" y="30"/>
                  </a:lnTo>
                  <a:lnTo>
                    <a:pt x="47" y="23"/>
                  </a:lnTo>
                  <a:lnTo>
                    <a:pt x="43" y="15"/>
                  </a:lnTo>
                  <a:lnTo>
                    <a:pt x="38" y="9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2" y="11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5" name="Freeform 48"/>
            <p:cNvSpPr>
              <a:spLocks/>
            </p:cNvSpPr>
            <p:nvPr/>
          </p:nvSpPr>
          <p:spPr bwMode="auto">
            <a:xfrm>
              <a:off x="4446" y="2638"/>
              <a:ext cx="55" cy="56"/>
            </a:xfrm>
            <a:custGeom>
              <a:avLst/>
              <a:gdLst>
                <a:gd name="T0" fmla="*/ 2 w 55"/>
                <a:gd name="T1" fmla="*/ 11 h 56"/>
                <a:gd name="T2" fmla="*/ 0 w 55"/>
                <a:gd name="T3" fmla="*/ 16 h 56"/>
                <a:gd name="T4" fmla="*/ 1 w 55"/>
                <a:gd name="T5" fmla="*/ 22 h 56"/>
                <a:gd name="T6" fmla="*/ 3 w 55"/>
                <a:gd name="T7" fmla="*/ 30 h 56"/>
                <a:gd name="T8" fmla="*/ 7 w 55"/>
                <a:gd name="T9" fmla="*/ 37 h 56"/>
                <a:gd name="T10" fmla="*/ 12 w 55"/>
                <a:gd name="T11" fmla="*/ 44 h 56"/>
                <a:gd name="T12" fmla="*/ 18 w 55"/>
                <a:gd name="T13" fmla="*/ 50 h 56"/>
                <a:gd name="T14" fmla="*/ 24 w 55"/>
                <a:gd name="T15" fmla="*/ 53 h 56"/>
                <a:gd name="T16" fmla="*/ 30 w 55"/>
                <a:gd name="T17" fmla="*/ 55 h 56"/>
                <a:gd name="T18" fmla="*/ 36 w 55"/>
                <a:gd name="T19" fmla="*/ 55 h 56"/>
                <a:gd name="T20" fmla="*/ 41 w 55"/>
                <a:gd name="T21" fmla="*/ 54 h 56"/>
                <a:gd name="T22" fmla="*/ 45 w 55"/>
                <a:gd name="T23" fmla="*/ 52 h 56"/>
                <a:gd name="T24" fmla="*/ 49 w 55"/>
                <a:gd name="T25" fmla="*/ 49 h 56"/>
                <a:gd name="T26" fmla="*/ 52 w 55"/>
                <a:gd name="T27" fmla="*/ 46 h 56"/>
                <a:gd name="T28" fmla="*/ 54 w 55"/>
                <a:gd name="T29" fmla="*/ 42 h 56"/>
                <a:gd name="T30" fmla="*/ 54 w 55"/>
                <a:gd name="T31" fmla="*/ 37 h 56"/>
                <a:gd name="T32" fmla="*/ 51 w 55"/>
                <a:gd name="T33" fmla="*/ 30 h 56"/>
                <a:gd name="T34" fmla="*/ 47 w 55"/>
                <a:gd name="T35" fmla="*/ 23 h 56"/>
                <a:gd name="T36" fmla="*/ 43 w 55"/>
                <a:gd name="T37" fmla="*/ 15 h 56"/>
                <a:gd name="T38" fmla="*/ 38 w 55"/>
                <a:gd name="T39" fmla="*/ 9 h 56"/>
                <a:gd name="T40" fmla="*/ 32 w 55"/>
                <a:gd name="T41" fmla="*/ 3 h 56"/>
                <a:gd name="T42" fmla="*/ 26 w 55"/>
                <a:gd name="T43" fmla="*/ 1 h 56"/>
                <a:gd name="T44" fmla="*/ 18 w 55"/>
                <a:gd name="T45" fmla="*/ 0 h 56"/>
                <a:gd name="T46" fmla="*/ 10 w 55"/>
                <a:gd name="T47" fmla="*/ 3 h 56"/>
                <a:gd name="T48" fmla="*/ 2 w 55"/>
                <a:gd name="T49" fmla="*/ 11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5"/>
                <a:gd name="T76" fmla="*/ 0 h 56"/>
                <a:gd name="T77" fmla="*/ 55 w 55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5" h="56">
                  <a:moveTo>
                    <a:pt x="2" y="11"/>
                  </a:moveTo>
                  <a:lnTo>
                    <a:pt x="0" y="16"/>
                  </a:lnTo>
                  <a:lnTo>
                    <a:pt x="1" y="22"/>
                  </a:lnTo>
                  <a:lnTo>
                    <a:pt x="3" y="30"/>
                  </a:lnTo>
                  <a:lnTo>
                    <a:pt x="7" y="37"/>
                  </a:lnTo>
                  <a:lnTo>
                    <a:pt x="12" y="44"/>
                  </a:lnTo>
                  <a:lnTo>
                    <a:pt x="18" y="50"/>
                  </a:lnTo>
                  <a:lnTo>
                    <a:pt x="24" y="53"/>
                  </a:lnTo>
                  <a:lnTo>
                    <a:pt x="30" y="55"/>
                  </a:lnTo>
                  <a:lnTo>
                    <a:pt x="36" y="55"/>
                  </a:lnTo>
                  <a:lnTo>
                    <a:pt x="41" y="54"/>
                  </a:lnTo>
                  <a:lnTo>
                    <a:pt x="45" y="52"/>
                  </a:lnTo>
                  <a:lnTo>
                    <a:pt x="49" y="49"/>
                  </a:lnTo>
                  <a:lnTo>
                    <a:pt x="52" y="46"/>
                  </a:lnTo>
                  <a:lnTo>
                    <a:pt x="54" y="42"/>
                  </a:lnTo>
                  <a:lnTo>
                    <a:pt x="54" y="37"/>
                  </a:lnTo>
                  <a:lnTo>
                    <a:pt x="51" y="30"/>
                  </a:lnTo>
                  <a:lnTo>
                    <a:pt x="47" y="23"/>
                  </a:lnTo>
                  <a:lnTo>
                    <a:pt x="43" y="15"/>
                  </a:lnTo>
                  <a:lnTo>
                    <a:pt x="38" y="9"/>
                  </a:lnTo>
                  <a:lnTo>
                    <a:pt x="32" y="3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0" y="3"/>
                  </a:lnTo>
                  <a:lnTo>
                    <a:pt x="2" y="1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6" name="Freeform 49"/>
            <p:cNvSpPr>
              <a:spLocks/>
            </p:cNvSpPr>
            <p:nvPr/>
          </p:nvSpPr>
          <p:spPr bwMode="auto">
            <a:xfrm>
              <a:off x="4558" y="2591"/>
              <a:ext cx="109" cy="85"/>
            </a:xfrm>
            <a:custGeom>
              <a:avLst/>
              <a:gdLst>
                <a:gd name="T0" fmla="*/ 97 w 109"/>
                <a:gd name="T1" fmla="*/ 0 h 85"/>
                <a:gd name="T2" fmla="*/ 45 w 109"/>
                <a:gd name="T3" fmla="*/ 0 h 85"/>
                <a:gd name="T4" fmla="*/ 44 w 109"/>
                <a:gd name="T5" fmla="*/ 1 h 85"/>
                <a:gd name="T6" fmla="*/ 40 w 109"/>
                <a:gd name="T7" fmla="*/ 3 h 85"/>
                <a:gd name="T8" fmla="*/ 36 w 109"/>
                <a:gd name="T9" fmla="*/ 7 h 85"/>
                <a:gd name="T10" fmla="*/ 30 w 109"/>
                <a:gd name="T11" fmla="*/ 12 h 85"/>
                <a:gd name="T12" fmla="*/ 24 w 109"/>
                <a:gd name="T13" fmla="*/ 18 h 85"/>
                <a:gd name="T14" fmla="*/ 17 w 109"/>
                <a:gd name="T15" fmla="*/ 25 h 85"/>
                <a:gd name="T16" fmla="*/ 11 w 109"/>
                <a:gd name="T17" fmla="*/ 33 h 85"/>
                <a:gd name="T18" fmla="*/ 6 w 109"/>
                <a:gd name="T19" fmla="*/ 39 h 85"/>
                <a:gd name="T20" fmla="*/ 2 w 109"/>
                <a:gd name="T21" fmla="*/ 47 h 85"/>
                <a:gd name="T22" fmla="*/ 0 w 109"/>
                <a:gd name="T23" fmla="*/ 54 h 85"/>
                <a:gd name="T24" fmla="*/ 0 w 109"/>
                <a:gd name="T25" fmla="*/ 61 h 85"/>
                <a:gd name="T26" fmla="*/ 3 w 109"/>
                <a:gd name="T27" fmla="*/ 67 h 85"/>
                <a:gd name="T28" fmla="*/ 9 w 109"/>
                <a:gd name="T29" fmla="*/ 72 h 85"/>
                <a:gd name="T30" fmla="*/ 20 w 109"/>
                <a:gd name="T31" fmla="*/ 76 h 85"/>
                <a:gd name="T32" fmla="*/ 34 w 109"/>
                <a:gd name="T33" fmla="*/ 79 h 85"/>
                <a:gd name="T34" fmla="*/ 53 w 109"/>
                <a:gd name="T35" fmla="*/ 80 h 85"/>
                <a:gd name="T36" fmla="*/ 73 w 109"/>
                <a:gd name="T37" fmla="*/ 80 h 85"/>
                <a:gd name="T38" fmla="*/ 87 w 109"/>
                <a:gd name="T39" fmla="*/ 80 h 85"/>
                <a:gd name="T40" fmla="*/ 97 w 109"/>
                <a:gd name="T41" fmla="*/ 80 h 85"/>
                <a:gd name="T42" fmla="*/ 104 w 109"/>
                <a:gd name="T43" fmla="*/ 80 h 85"/>
                <a:gd name="T44" fmla="*/ 107 w 109"/>
                <a:gd name="T45" fmla="*/ 81 h 85"/>
                <a:gd name="T46" fmla="*/ 108 w 109"/>
                <a:gd name="T47" fmla="*/ 81 h 85"/>
                <a:gd name="T48" fmla="*/ 106 w 109"/>
                <a:gd name="T49" fmla="*/ 81 h 85"/>
                <a:gd name="T50" fmla="*/ 102 w 109"/>
                <a:gd name="T51" fmla="*/ 81 h 85"/>
                <a:gd name="T52" fmla="*/ 98 w 109"/>
                <a:gd name="T53" fmla="*/ 82 h 85"/>
                <a:gd name="T54" fmla="*/ 92 w 109"/>
                <a:gd name="T55" fmla="*/ 83 h 85"/>
                <a:gd name="T56" fmla="*/ 86 w 109"/>
                <a:gd name="T57" fmla="*/ 83 h 85"/>
                <a:gd name="T58" fmla="*/ 79 w 109"/>
                <a:gd name="T59" fmla="*/ 83 h 85"/>
                <a:gd name="T60" fmla="*/ 74 w 109"/>
                <a:gd name="T61" fmla="*/ 83 h 85"/>
                <a:gd name="T62" fmla="*/ 69 w 109"/>
                <a:gd name="T63" fmla="*/ 84 h 85"/>
                <a:gd name="T64" fmla="*/ 66 w 109"/>
                <a:gd name="T65" fmla="*/ 84 h 85"/>
                <a:gd name="T66" fmla="*/ 65 w 109"/>
                <a:gd name="T67" fmla="*/ 84 h 85"/>
                <a:gd name="T68" fmla="*/ 97 w 109"/>
                <a:gd name="T69" fmla="*/ 0 h 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85"/>
                <a:gd name="T107" fmla="*/ 109 w 109"/>
                <a:gd name="T108" fmla="*/ 85 h 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85">
                  <a:moveTo>
                    <a:pt x="97" y="0"/>
                  </a:moveTo>
                  <a:lnTo>
                    <a:pt x="45" y="0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6" y="7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7" y="25"/>
                  </a:lnTo>
                  <a:lnTo>
                    <a:pt x="11" y="33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3" y="67"/>
                  </a:lnTo>
                  <a:lnTo>
                    <a:pt x="9" y="72"/>
                  </a:lnTo>
                  <a:lnTo>
                    <a:pt x="20" y="76"/>
                  </a:lnTo>
                  <a:lnTo>
                    <a:pt x="34" y="79"/>
                  </a:lnTo>
                  <a:lnTo>
                    <a:pt x="53" y="80"/>
                  </a:lnTo>
                  <a:lnTo>
                    <a:pt x="73" y="80"/>
                  </a:lnTo>
                  <a:lnTo>
                    <a:pt x="87" y="80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7" y="81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2" y="81"/>
                  </a:lnTo>
                  <a:lnTo>
                    <a:pt x="98" y="82"/>
                  </a:lnTo>
                  <a:lnTo>
                    <a:pt x="92" y="83"/>
                  </a:lnTo>
                  <a:lnTo>
                    <a:pt x="86" y="83"/>
                  </a:lnTo>
                  <a:lnTo>
                    <a:pt x="79" y="83"/>
                  </a:lnTo>
                  <a:lnTo>
                    <a:pt x="74" y="83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65" y="84"/>
                  </a:lnTo>
                  <a:lnTo>
                    <a:pt x="97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7" name="Freeform 50"/>
            <p:cNvSpPr>
              <a:spLocks/>
            </p:cNvSpPr>
            <p:nvPr/>
          </p:nvSpPr>
          <p:spPr bwMode="auto">
            <a:xfrm>
              <a:off x="4558" y="2591"/>
              <a:ext cx="109" cy="85"/>
            </a:xfrm>
            <a:custGeom>
              <a:avLst/>
              <a:gdLst>
                <a:gd name="T0" fmla="*/ 97 w 109"/>
                <a:gd name="T1" fmla="*/ 0 h 85"/>
                <a:gd name="T2" fmla="*/ 45 w 109"/>
                <a:gd name="T3" fmla="*/ 0 h 85"/>
                <a:gd name="T4" fmla="*/ 44 w 109"/>
                <a:gd name="T5" fmla="*/ 1 h 85"/>
                <a:gd name="T6" fmla="*/ 40 w 109"/>
                <a:gd name="T7" fmla="*/ 3 h 85"/>
                <a:gd name="T8" fmla="*/ 36 w 109"/>
                <a:gd name="T9" fmla="*/ 7 h 85"/>
                <a:gd name="T10" fmla="*/ 30 w 109"/>
                <a:gd name="T11" fmla="*/ 12 h 85"/>
                <a:gd name="T12" fmla="*/ 24 w 109"/>
                <a:gd name="T13" fmla="*/ 18 h 85"/>
                <a:gd name="T14" fmla="*/ 17 w 109"/>
                <a:gd name="T15" fmla="*/ 25 h 85"/>
                <a:gd name="T16" fmla="*/ 11 w 109"/>
                <a:gd name="T17" fmla="*/ 33 h 85"/>
                <a:gd name="T18" fmla="*/ 6 w 109"/>
                <a:gd name="T19" fmla="*/ 39 h 85"/>
                <a:gd name="T20" fmla="*/ 2 w 109"/>
                <a:gd name="T21" fmla="*/ 47 h 85"/>
                <a:gd name="T22" fmla="*/ 0 w 109"/>
                <a:gd name="T23" fmla="*/ 54 h 85"/>
                <a:gd name="T24" fmla="*/ 0 w 109"/>
                <a:gd name="T25" fmla="*/ 61 h 85"/>
                <a:gd name="T26" fmla="*/ 3 w 109"/>
                <a:gd name="T27" fmla="*/ 67 h 85"/>
                <a:gd name="T28" fmla="*/ 9 w 109"/>
                <a:gd name="T29" fmla="*/ 72 h 85"/>
                <a:gd name="T30" fmla="*/ 20 w 109"/>
                <a:gd name="T31" fmla="*/ 76 h 85"/>
                <a:gd name="T32" fmla="*/ 34 w 109"/>
                <a:gd name="T33" fmla="*/ 79 h 85"/>
                <a:gd name="T34" fmla="*/ 53 w 109"/>
                <a:gd name="T35" fmla="*/ 80 h 85"/>
                <a:gd name="T36" fmla="*/ 73 w 109"/>
                <a:gd name="T37" fmla="*/ 80 h 85"/>
                <a:gd name="T38" fmla="*/ 87 w 109"/>
                <a:gd name="T39" fmla="*/ 80 h 85"/>
                <a:gd name="T40" fmla="*/ 97 w 109"/>
                <a:gd name="T41" fmla="*/ 80 h 85"/>
                <a:gd name="T42" fmla="*/ 104 w 109"/>
                <a:gd name="T43" fmla="*/ 80 h 85"/>
                <a:gd name="T44" fmla="*/ 107 w 109"/>
                <a:gd name="T45" fmla="*/ 81 h 85"/>
                <a:gd name="T46" fmla="*/ 108 w 109"/>
                <a:gd name="T47" fmla="*/ 81 h 85"/>
                <a:gd name="T48" fmla="*/ 106 w 109"/>
                <a:gd name="T49" fmla="*/ 81 h 85"/>
                <a:gd name="T50" fmla="*/ 102 w 109"/>
                <a:gd name="T51" fmla="*/ 81 h 85"/>
                <a:gd name="T52" fmla="*/ 98 w 109"/>
                <a:gd name="T53" fmla="*/ 82 h 85"/>
                <a:gd name="T54" fmla="*/ 92 w 109"/>
                <a:gd name="T55" fmla="*/ 83 h 85"/>
                <a:gd name="T56" fmla="*/ 86 w 109"/>
                <a:gd name="T57" fmla="*/ 83 h 85"/>
                <a:gd name="T58" fmla="*/ 79 w 109"/>
                <a:gd name="T59" fmla="*/ 83 h 85"/>
                <a:gd name="T60" fmla="*/ 74 w 109"/>
                <a:gd name="T61" fmla="*/ 83 h 85"/>
                <a:gd name="T62" fmla="*/ 69 w 109"/>
                <a:gd name="T63" fmla="*/ 84 h 85"/>
                <a:gd name="T64" fmla="*/ 66 w 109"/>
                <a:gd name="T65" fmla="*/ 84 h 85"/>
                <a:gd name="T66" fmla="*/ 65 w 109"/>
                <a:gd name="T67" fmla="*/ 84 h 85"/>
                <a:gd name="T68" fmla="*/ 97 w 109"/>
                <a:gd name="T69" fmla="*/ 0 h 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85"/>
                <a:gd name="T107" fmla="*/ 109 w 109"/>
                <a:gd name="T108" fmla="*/ 85 h 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85">
                  <a:moveTo>
                    <a:pt x="97" y="0"/>
                  </a:moveTo>
                  <a:lnTo>
                    <a:pt x="45" y="0"/>
                  </a:lnTo>
                  <a:lnTo>
                    <a:pt x="44" y="1"/>
                  </a:lnTo>
                  <a:lnTo>
                    <a:pt x="40" y="3"/>
                  </a:lnTo>
                  <a:lnTo>
                    <a:pt x="36" y="7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7" y="25"/>
                  </a:lnTo>
                  <a:lnTo>
                    <a:pt x="11" y="33"/>
                  </a:lnTo>
                  <a:lnTo>
                    <a:pt x="6" y="39"/>
                  </a:lnTo>
                  <a:lnTo>
                    <a:pt x="2" y="47"/>
                  </a:lnTo>
                  <a:lnTo>
                    <a:pt x="0" y="54"/>
                  </a:lnTo>
                  <a:lnTo>
                    <a:pt x="0" y="61"/>
                  </a:lnTo>
                  <a:lnTo>
                    <a:pt x="3" y="67"/>
                  </a:lnTo>
                  <a:lnTo>
                    <a:pt x="9" y="72"/>
                  </a:lnTo>
                  <a:lnTo>
                    <a:pt x="20" y="76"/>
                  </a:lnTo>
                  <a:lnTo>
                    <a:pt x="34" y="79"/>
                  </a:lnTo>
                  <a:lnTo>
                    <a:pt x="53" y="80"/>
                  </a:lnTo>
                  <a:lnTo>
                    <a:pt x="73" y="80"/>
                  </a:lnTo>
                  <a:lnTo>
                    <a:pt x="87" y="80"/>
                  </a:lnTo>
                  <a:lnTo>
                    <a:pt x="97" y="80"/>
                  </a:lnTo>
                  <a:lnTo>
                    <a:pt x="104" y="80"/>
                  </a:lnTo>
                  <a:lnTo>
                    <a:pt x="107" y="81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2" y="81"/>
                  </a:lnTo>
                  <a:lnTo>
                    <a:pt x="98" y="82"/>
                  </a:lnTo>
                  <a:lnTo>
                    <a:pt x="92" y="83"/>
                  </a:lnTo>
                  <a:lnTo>
                    <a:pt x="86" y="83"/>
                  </a:lnTo>
                  <a:lnTo>
                    <a:pt x="79" y="83"/>
                  </a:lnTo>
                  <a:lnTo>
                    <a:pt x="74" y="83"/>
                  </a:lnTo>
                  <a:lnTo>
                    <a:pt x="69" y="84"/>
                  </a:lnTo>
                  <a:lnTo>
                    <a:pt x="66" y="84"/>
                  </a:lnTo>
                  <a:lnTo>
                    <a:pt x="65" y="84"/>
                  </a:lnTo>
                  <a:lnTo>
                    <a:pt x="97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8" name="Freeform 51"/>
            <p:cNvSpPr>
              <a:spLocks/>
            </p:cNvSpPr>
            <p:nvPr/>
          </p:nvSpPr>
          <p:spPr bwMode="auto">
            <a:xfrm>
              <a:off x="4600" y="2535"/>
              <a:ext cx="619" cy="192"/>
            </a:xfrm>
            <a:custGeom>
              <a:avLst/>
              <a:gdLst>
                <a:gd name="T0" fmla="*/ 618 w 619"/>
                <a:gd name="T1" fmla="*/ 0 h 192"/>
                <a:gd name="T2" fmla="*/ 450 w 619"/>
                <a:gd name="T3" fmla="*/ 16 h 192"/>
                <a:gd name="T4" fmla="*/ 67 w 619"/>
                <a:gd name="T5" fmla="*/ 40 h 192"/>
                <a:gd name="T6" fmla="*/ 66 w 619"/>
                <a:gd name="T7" fmla="*/ 41 h 192"/>
                <a:gd name="T8" fmla="*/ 63 w 619"/>
                <a:gd name="T9" fmla="*/ 43 h 192"/>
                <a:gd name="T10" fmla="*/ 58 w 619"/>
                <a:gd name="T11" fmla="*/ 47 h 192"/>
                <a:gd name="T12" fmla="*/ 51 w 619"/>
                <a:gd name="T13" fmla="*/ 51 h 192"/>
                <a:gd name="T14" fmla="*/ 43 w 619"/>
                <a:gd name="T15" fmla="*/ 56 h 192"/>
                <a:gd name="T16" fmla="*/ 35 w 619"/>
                <a:gd name="T17" fmla="*/ 63 h 192"/>
                <a:gd name="T18" fmla="*/ 27 w 619"/>
                <a:gd name="T19" fmla="*/ 70 h 192"/>
                <a:gd name="T20" fmla="*/ 19 w 619"/>
                <a:gd name="T21" fmla="*/ 78 h 192"/>
                <a:gd name="T22" fmla="*/ 12 w 619"/>
                <a:gd name="T23" fmla="*/ 87 h 192"/>
                <a:gd name="T24" fmla="*/ 6 w 619"/>
                <a:gd name="T25" fmla="*/ 95 h 192"/>
                <a:gd name="T26" fmla="*/ 2 w 619"/>
                <a:gd name="T27" fmla="*/ 105 h 192"/>
                <a:gd name="T28" fmla="*/ 0 w 619"/>
                <a:gd name="T29" fmla="*/ 114 h 192"/>
                <a:gd name="T30" fmla="*/ 0 w 619"/>
                <a:gd name="T31" fmla="*/ 124 h 192"/>
                <a:gd name="T32" fmla="*/ 3 w 619"/>
                <a:gd name="T33" fmla="*/ 133 h 192"/>
                <a:gd name="T34" fmla="*/ 9 w 619"/>
                <a:gd name="T35" fmla="*/ 143 h 192"/>
                <a:gd name="T36" fmla="*/ 19 w 619"/>
                <a:gd name="T37" fmla="*/ 152 h 192"/>
                <a:gd name="T38" fmla="*/ 490 w 619"/>
                <a:gd name="T39" fmla="*/ 168 h 192"/>
                <a:gd name="T40" fmla="*/ 499 w 619"/>
                <a:gd name="T41" fmla="*/ 191 h 192"/>
                <a:gd name="T42" fmla="*/ 562 w 619"/>
                <a:gd name="T43" fmla="*/ 168 h 192"/>
                <a:gd name="T44" fmla="*/ 618 w 619"/>
                <a:gd name="T45" fmla="*/ 0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9"/>
                <a:gd name="T70" fmla="*/ 0 h 192"/>
                <a:gd name="T71" fmla="*/ 619 w 619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9" h="192">
                  <a:moveTo>
                    <a:pt x="618" y="0"/>
                  </a:moveTo>
                  <a:lnTo>
                    <a:pt x="450" y="16"/>
                  </a:lnTo>
                  <a:lnTo>
                    <a:pt x="67" y="40"/>
                  </a:lnTo>
                  <a:lnTo>
                    <a:pt x="66" y="41"/>
                  </a:lnTo>
                  <a:lnTo>
                    <a:pt x="63" y="43"/>
                  </a:lnTo>
                  <a:lnTo>
                    <a:pt x="58" y="47"/>
                  </a:lnTo>
                  <a:lnTo>
                    <a:pt x="51" y="51"/>
                  </a:lnTo>
                  <a:lnTo>
                    <a:pt x="43" y="56"/>
                  </a:lnTo>
                  <a:lnTo>
                    <a:pt x="35" y="63"/>
                  </a:lnTo>
                  <a:lnTo>
                    <a:pt x="27" y="70"/>
                  </a:lnTo>
                  <a:lnTo>
                    <a:pt x="19" y="78"/>
                  </a:lnTo>
                  <a:lnTo>
                    <a:pt x="12" y="87"/>
                  </a:lnTo>
                  <a:lnTo>
                    <a:pt x="6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3" y="133"/>
                  </a:lnTo>
                  <a:lnTo>
                    <a:pt x="9" y="143"/>
                  </a:lnTo>
                  <a:lnTo>
                    <a:pt x="19" y="152"/>
                  </a:lnTo>
                  <a:lnTo>
                    <a:pt x="490" y="168"/>
                  </a:lnTo>
                  <a:lnTo>
                    <a:pt x="499" y="191"/>
                  </a:lnTo>
                  <a:lnTo>
                    <a:pt x="562" y="168"/>
                  </a:lnTo>
                  <a:lnTo>
                    <a:pt x="618" y="0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49" name="Freeform 52"/>
            <p:cNvSpPr>
              <a:spLocks/>
            </p:cNvSpPr>
            <p:nvPr/>
          </p:nvSpPr>
          <p:spPr bwMode="auto">
            <a:xfrm>
              <a:off x="4600" y="2535"/>
              <a:ext cx="619" cy="192"/>
            </a:xfrm>
            <a:custGeom>
              <a:avLst/>
              <a:gdLst>
                <a:gd name="T0" fmla="*/ 618 w 619"/>
                <a:gd name="T1" fmla="*/ 0 h 192"/>
                <a:gd name="T2" fmla="*/ 450 w 619"/>
                <a:gd name="T3" fmla="*/ 16 h 192"/>
                <a:gd name="T4" fmla="*/ 67 w 619"/>
                <a:gd name="T5" fmla="*/ 40 h 192"/>
                <a:gd name="T6" fmla="*/ 66 w 619"/>
                <a:gd name="T7" fmla="*/ 41 h 192"/>
                <a:gd name="T8" fmla="*/ 63 w 619"/>
                <a:gd name="T9" fmla="*/ 43 h 192"/>
                <a:gd name="T10" fmla="*/ 58 w 619"/>
                <a:gd name="T11" fmla="*/ 47 h 192"/>
                <a:gd name="T12" fmla="*/ 51 w 619"/>
                <a:gd name="T13" fmla="*/ 51 h 192"/>
                <a:gd name="T14" fmla="*/ 43 w 619"/>
                <a:gd name="T15" fmla="*/ 56 h 192"/>
                <a:gd name="T16" fmla="*/ 35 w 619"/>
                <a:gd name="T17" fmla="*/ 63 h 192"/>
                <a:gd name="T18" fmla="*/ 27 w 619"/>
                <a:gd name="T19" fmla="*/ 70 h 192"/>
                <a:gd name="T20" fmla="*/ 19 w 619"/>
                <a:gd name="T21" fmla="*/ 78 h 192"/>
                <a:gd name="T22" fmla="*/ 12 w 619"/>
                <a:gd name="T23" fmla="*/ 87 h 192"/>
                <a:gd name="T24" fmla="*/ 6 w 619"/>
                <a:gd name="T25" fmla="*/ 95 h 192"/>
                <a:gd name="T26" fmla="*/ 2 w 619"/>
                <a:gd name="T27" fmla="*/ 105 h 192"/>
                <a:gd name="T28" fmla="*/ 0 w 619"/>
                <a:gd name="T29" fmla="*/ 114 h 192"/>
                <a:gd name="T30" fmla="*/ 0 w 619"/>
                <a:gd name="T31" fmla="*/ 124 h 192"/>
                <a:gd name="T32" fmla="*/ 3 w 619"/>
                <a:gd name="T33" fmla="*/ 133 h 192"/>
                <a:gd name="T34" fmla="*/ 9 w 619"/>
                <a:gd name="T35" fmla="*/ 143 h 192"/>
                <a:gd name="T36" fmla="*/ 19 w 619"/>
                <a:gd name="T37" fmla="*/ 152 h 192"/>
                <a:gd name="T38" fmla="*/ 490 w 619"/>
                <a:gd name="T39" fmla="*/ 168 h 192"/>
                <a:gd name="T40" fmla="*/ 499 w 619"/>
                <a:gd name="T41" fmla="*/ 191 h 192"/>
                <a:gd name="T42" fmla="*/ 562 w 619"/>
                <a:gd name="T43" fmla="*/ 168 h 192"/>
                <a:gd name="T44" fmla="*/ 618 w 619"/>
                <a:gd name="T45" fmla="*/ 0 h 1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19"/>
                <a:gd name="T70" fmla="*/ 0 h 192"/>
                <a:gd name="T71" fmla="*/ 619 w 619"/>
                <a:gd name="T72" fmla="*/ 192 h 1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19" h="192">
                  <a:moveTo>
                    <a:pt x="618" y="0"/>
                  </a:moveTo>
                  <a:lnTo>
                    <a:pt x="450" y="16"/>
                  </a:lnTo>
                  <a:lnTo>
                    <a:pt x="67" y="40"/>
                  </a:lnTo>
                  <a:lnTo>
                    <a:pt x="66" y="41"/>
                  </a:lnTo>
                  <a:lnTo>
                    <a:pt x="63" y="43"/>
                  </a:lnTo>
                  <a:lnTo>
                    <a:pt x="58" y="47"/>
                  </a:lnTo>
                  <a:lnTo>
                    <a:pt x="51" y="51"/>
                  </a:lnTo>
                  <a:lnTo>
                    <a:pt x="43" y="56"/>
                  </a:lnTo>
                  <a:lnTo>
                    <a:pt x="35" y="63"/>
                  </a:lnTo>
                  <a:lnTo>
                    <a:pt x="27" y="70"/>
                  </a:lnTo>
                  <a:lnTo>
                    <a:pt x="19" y="78"/>
                  </a:lnTo>
                  <a:lnTo>
                    <a:pt x="12" y="87"/>
                  </a:lnTo>
                  <a:lnTo>
                    <a:pt x="6" y="95"/>
                  </a:lnTo>
                  <a:lnTo>
                    <a:pt x="2" y="105"/>
                  </a:lnTo>
                  <a:lnTo>
                    <a:pt x="0" y="114"/>
                  </a:lnTo>
                  <a:lnTo>
                    <a:pt x="0" y="124"/>
                  </a:lnTo>
                  <a:lnTo>
                    <a:pt x="3" y="133"/>
                  </a:lnTo>
                  <a:lnTo>
                    <a:pt x="9" y="143"/>
                  </a:lnTo>
                  <a:lnTo>
                    <a:pt x="19" y="152"/>
                  </a:lnTo>
                  <a:lnTo>
                    <a:pt x="490" y="168"/>
                  </a:lnTo>
                  <a:lnTo>
                    <a:pt x="499" y="191"/>
                  </a:lnTo>
                  <a:lnTo>
                    <a:pt x="562" y="168"/>
                  </a:lnTo>
                  <a:lnTo>
                    <a:pt x="61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0" name="Freeform 53"/>
            <p:cNvSpPr>
              <a:spLocks/>
            </p:cNvSpPr>
            <p:nvPr/>
          </p:nvSpPr>
          <p:spPr bwMode="auto">
            <a:xfrm>
              <a:off x="5074" y="2391"/>
              <a:ext cx="632" cy="1454"/>
            </a:xfrm>
            <a:custGeom>
              <a:avLst/>
              <a:gdLst>
                <a:gd name="T0" fmla="*/ 150 w 632"/>
                <a:gd name="T1" fmla="*/ 110 h 1454"/>
                <a:gd name="T2" fmla="*/ 115 w 632"/>
                <a:gd name="T3" fmla="*/ 160 h 1454"/>
                <a:gd name="T4" fmla="*/ 77 w 632"/>
                <a:gd name="T5" fmla="*/ 232 h 1454"/>
                <a:gd name="T6" fmla="*/ 56 w 632"/>
                <a:gd name="T7" fmla="*/ 310 h 1454"/>
                <a:gd name="T8" fmla="*/ 62 w 632"/>
                <a:gd name="T9" fmla="*/ 378 h 1454"/>
                <a:gd name="T10" fmla="*/ 71 w 632"/>
                <a:gd name="T11" fmla="*/ 434 h 1454"/>
                <a:gd name="T12" fmla="*/ 77 w 632"/>
                <a:gd name="T13" fmla="*/ 481 h 1454"/>
                <a:gd name="T14" fmla="*/ 75 w 632"/>
                <a:gd name="T15" fmla="*/ 525 h 1454"/>
                <a:gd name="T16" fmla="*/ 66 w 632"/>
                <a:gd name="T17" fmla="*/ 570 h 1454"/>
                <a:gd name="T18" fmla="*/ 57 w 632"/>
                <a:gd name="T19" fmla="*/ 666 h 1454"/>
                <a:gd name="T20" fmla="*/ 45 w 632"/>
                <a:gd name="T21" fmla="*/ 802 h 1454"/>
                <a:gd name="T22" fmla="*/ 33 w 632"/>
                <a:gd name="T23" fmla="*/ 959 h 1454"/>
                <a:gd name="T24" fmla="*/ 22 w 632"/>
                <a:gd name="T25" fmla="*/ 1117 h 1454"/>
                <a:gd name="T26" fmla="*/ 11 w 632"/>
                <a:gd name="T27" fmla="*/ 1259 h 1454"/>
                <a:gd name="T28" fmla="*/ 4 w 632"/>
                <a:gd name="T29" fmla="*/ 1366 h 1454"/>
                <a:gd name="T30" fmla="*/ 0 w 632"/>
                <a:gd name="T31" fmla="*/ 1418 h 1454"/>
                <a:gd name="T32" fmla="*/ 471 w 632"/>
                <a:gd name="T33" fmla="*/ 1078 h 1454"/>
                <a:gd name="T34" fmla="*/ 482 w 632"/>
                <a:gd name="T35" fmla="*/ 1067 h 1454"/>
                <a:gd name="T36" fmla="*/ 505 w 632"/>
                <a:gd name="T37" fmla="*/ 1033 h 1454"/>
                <a:gd name="T38" fmla="*/ 532 w 632"/>
                <a:gd name="T39" fmla="*/ 974 h 1454"/>
                <a:gd name="T40" fmla="*/ 551 w 632"/>
                <a:gd name="T41" fmla="*/ 886 h 1454"/>
                <a:gd name="T42" fmla="*/ 530 w 632"/>
                <a:gd name="T43" fmla="*/ 881 h 1454"/>
                <a:gd name="T44" fmla="*/ 482 w 632"/>
                <a:gd name="T45" fmla="*/ 862 h 1454"/>
                <a:gd name="T46" fmla="*/ 433 w 632"/>
                <a:gd name="T47" fmla="*/ 832 h 1454"/>
                <a:gd name="T48" fmla="*/ 407 w 632"/>
                <a:gd name="T49" fmla="*/ 790 h 1454"/>
                <a:gd name="T50" fmla="*/ 419 w 632"/>
                <a:gd name="T51" fmla="*/ 799 h 1454"/>
                <a:gd name="T52" fmla="*/ 449 w 632"/>
                <a:gd name="T53" fmla="*/ 815 h 1454"/>
                <a:gd name="T54" fmla="*/ 488 w 632"/>
                <a:gd name="T55" fmla="*/ 828 h 1454"/>
                <a:gd name="T56" fmla="*/ 528 w 632"/>
                <a:gd name="T57" fmla="*/ 823 h 1454"/>
                <a:gd name="T58" fmla="*/ 530 w 632"/>
                <a:gd name="T59" fmla="*/ 543 h 1454"/>
                <a:gd name="T60" fmla="*/ 548 w 632"/>
                <a:gd name="T61" fmla="*/ 496 h 1454"/>
                <a:gd name="T62" fmla="*/ 571 w 632"/>
                <a:gd name="T63" fmla="*/ 427 h 1454"/>
                <a:gd name="T64" fmla="*/ 588 w 632"/>
                <a:gd name="T65" fmla="*/ 364 h 1454"/>
                <a:gd name="T66" fmla="*/ 593 w 632"/>
                <a:gd name="T67" fmla="*/ 325 h 1454"/>
                <a:gd name="T68" fmla="*/ 604 w 632"/>
                <a:gd name="T69" fmla="*/ 273 h 1454"/>
                <a:gd name="T70" fmla="*/ 618 w 632"/>
                <a:gd name="T71" fmla="*/ 219 h 1454"/>
                <a:gd name="T72" fmla="*/ 629 w 632"/>
                <a:gd name="T73" fmla="*/ 182 h 1454"/>
                <a:gd name="T74" fmla="*/ 627 w 632"/>
                <a:gd name="T75" fmla="*/ 168 h 1454"/>
                <a:gd name="T76" fmla="*/ 597 w 632"/>
                <a:gd name="T77" fmla="*/ 117 h 1454"/>
                <a:gd name="T78" fmla="*/ 550 w 632"/>
                <a:gd name="T79" fmla="*/ 49 h 1454"/>
                <a:gd name="T80" fmla="*/ 496 w 632"/>
                <a:gd name="T81" fmla="*/ 3 h 1454"/>
                <a:gd name="T82" fmla="*/ 465 w 632"/>
                <a:gd name="T83" fmla="*/ 10 h 1454"/>
                <a:gd name="T84" fmla="*/ 420 w 632"/>
                <a:gd name="T85" fmla="*/ 73 h 1454"/>
                <a:gd name="T86" fmla="*/ 348 w 632"/>
                <a:gd name="T87" fmla="*/ 161 h 1454"/>
                <a:gd name="T88" fmla="*/ 264 w 632"/>
                <a:gd name="T89" fmla="*/ 236 h 1454"/>
                <a:gd name="T90" fmla="*/ 191 w 632"/>
                <a:gd name="T91" fmla="*/ 258 h 1454"/>
                <a:gd name="T92" fmla="*/ 158 w 632"/>
                <a:gd name="T93" fmla="*/ 219 h 1454"/>
                <a:gd name="T94" fmla="*/ 153 w 632"/>
                <a:gd name="T95" fmla="*/ 155 h 1454"/>
                <a:gd name="T96" fmla="*/ 158 w 632"/>
                <a:gd name="T97" fmla="*/ 104 h 14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1454"/>
                <a:gd name="T149" fmla="*/ 632 w 632"/>
                <a:gd name="T150" fmla="*/ 1454 h 14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1454">
                  <a:moveTo>
                    <a:pt x="160" y="96"/>
                  </a:moveTo>
                  <a:lnTo>
                    <a:pt x="159" y="98"/>
                  </a:lnTo>
                  <a:lnTo>
                    <a:pt x="156" y="102"/>
                  </a:lnTo>
                  <a:lnTo>
                    <a:pt x="150" y="110"/>
                  </a:lnTo>
                  <a:lnTo>
                    <a:pt x="143" y="119"/>
                  </a:lnTo>
                  <a:lnTo>
                    <a:pt x="134" y="131"/>
                  </a:lnTo>
                  <a:lnTo>
                    <a:pt x="125" y="144"/>
                  </a:lnTo>
                  <a:lnTo>
                    <a:pt x="115" y="160"/>
                  </a:lnTo>
                  <a:lnTo>
                    <a:pt x="105" y="176"/>
                  </a:lnTo>
                  <a:lnTo>
                    <a:pt x="95" y="194"/>
                  </a:lnTo>
                  <a:lnTo>
                    <a:pt x="85" y="212"/>
                  </a:lnTo>
                  <a:lnTo>
                    <a:pt x="77" y="232"/>
                  </a:lnTo>
                  <a:lnTo>
                    <a:pt x="69" y="252"/>
                  </a:lnTo>
                  <a:lnTo>
                    <a:pt x="63" y="271"/>
                  </a:lnTo>
                  <a:lnTo>
                    <a:pt x="58" y="291"/>
                  </a:lnTo>
                  <a:lnTo>
                    <a:pt x="56" y="310"/>
                  </a:lnTo>
                  <a:lnTo>
                    <a:pt x="56" y="328"/>
                  </a:lnTo>
                  <a:lnTo>
                    <a:pt x="58" y="345"/>
                  </a:lnTo>
                  <a:lnTo>
                    <a:pt x="60" y="362"/>
                  </a:lnTo>
                  <a:lnTo>
                    <a:pt x="62" y="378"/>
                  </a:lnTo>
                  <a:lnTo>
                    <a:pt x="64" y="393"/>
                  </a:lnTo>
                  <a:lnTo>
                    <a:pt x="66" y="407"/>
                  </a:lnTo>
                  <a:lnTo>
                    <a:pt x="69" y="420"/>
                  </a:lnTo>
                  <a:lnTo>
                    <a:pt x="71" y="434"/>
                  </a:lnTo>
                  <a:lnTo>
                    <a:pt x="73" y="446"/>
                  </a:lnTo>
                  <a:lnTo>
                    <a:pt x="75" y="458"/>
                  </a:lnTo>
                  <a:lnTo>
                    <a:pt x="76" y="470"/>
                  </a:lnTo>
                  <a:lnTo>
                    <a:pt x="77" y="481"/>
                  </a:lnTo>
                  <a:lnTo>
                    <a:pt x="77" y="493"/>
                  </a:lnTo>
                  <a:lnTo>
                    <a:pt x="77" y="504"/>
                  </a:lnTo>
                  <a:lnTo>
                    <a:pt x="76" y="514"/>
                  </a:lnTo>
                  <a:lnTo>
                    <a:pt x="75" y="525"/>
                  </a:lnTo>
                  <a:lnTo>
                    <a:pt x="72" y="535"/>
                  </a:lnTo>
                  <a:lnTo>
                    <a:pt x="71" y="543"/>
                  </a:lnTo>
                  <a:lnTo>
                    <a:pt x="69" y="554"/>
                  </a:lnTo>
                  <a:lnTo>
                    <a:pt x="66" y="570"/>
                  </a:lnTo>
                  <a:lnTo>
                    <a:pt x="65" y="589"/>
                  </a:lnTo>
                  <a:lnTo>
                    <a:pt x="62" y="612"/>
                  </a:lnTo>
                  <a:lnTo>
                    <a:pt x="60" y="638"/>
                  </a:lnTo>
                  <a:lnTo>
                    <a:pt x="57" y="666"/>
                  </a:lnTo>
                  <a:lnTo>
                    <a:pt x="54" y="697"/>
                  </a:lnTo>
                  <a:lnTo>
                    <a:pt x="52" y="730"/>
                  </a:lnTo>
                  <a:lnTo>
                    <a:pt x="49" y="765"/>
                  </a:lnTo>
                  <a:lnTo>
                    <a:pt x="45" y="802"/>
                  </a:lnTo>
                  <a:lnTo>
                    <a:pt x="42" y="840"/>
                  </a:lnTo>
                  <a:lnTo>
                    <a:pt x="39" y="879"/>
                  </a:lnTo>
                  <a:lnTo>
                    <a:pt x="37" y="919"/>
                  </a:lnTo>
                  <a:lnTo>
                    <a:pt x="33" y="959"/>
                  </a:lnTo>
                  <a:lnTo>
                    <a:pt x="30" y="999"/>
                  </a:lnTo>
                  <a:lnTo>
                    <a:pt x="27" y="1039"/>
                  </a:lnTo>
                  <a:lnTo>
                    <a:pt x="25" y="1079"/>
                  </a:lnTo>
                  <a:lnTo>
                    <a:pt x="22" y="1117"/>
                  </a:lnTo>
                  <a:lnTo>
                    <a:pt x="19" y="1155"/>
                  </a:lnTo>
                  <a:lnTo>
                    <a:pt x="16" y="1191"/>
                  </a:lnTo>
                  <a:lnTo>
                    <a:pt x="14" y="1226"/>
                  </a:lnTo>
                  <a:lnTo>
                    <a:pt x="11" y="1259"/>
                  </a:lnTo>
                  <a:lnTo>
                    <a:pt x="10" y="1290"/>
                  </a:lnTo>
                  <a:lnTo>
                    <a:pt x="7" y="1318"/>
                  </a:lnTo>
                  <a:lnTo>
                    <a:pt x="6" y="1344"/>
                  </a:lnTo>
                  <a:lnTo>
                    <a:pt x="4" y="1366"/>
                  </a:lnTo>
                  <a:lnTo>
                    <a:pt x="3" y="1385"/>
                  </a:lnTo>
                  <a:lnTo>
                    <a:pt x="2" y="1400"/>
                  </a:lnTo>
                  <a:lnTo>
                    <a:pt x="1" y="1411"/>
                  </a:lnTo>
                  <a:lnTo>
                    <a:pt x="0" y="1418"/>
                  </a:lnTo>
                  <a:lnTo>
                    <a:pt x="0" y="1421"/>
                  </a:lnTo>
                  <a:lnTo>
                    <a:pt x="168" y="1429"/>
                  </a:lnTo>
                  <a:lnTo>
                    <a:pt x="440" y="1453"/>
                  </a:lnTo>
                  <a:lnTo>
                    <a:pt x="471" y="1078"/>
                  </a:lnTo>
                  <a:lnTo>
                    <a:pt x="472" y="1077"/>
                  </a:lnTo>
                  <a:lnTo>
                    <a:pt x="474" y="1075"/>
                  </a:lnTo>
                  <a:lnTo>
                    <a:pt x="477" y="1071"/>
                  </a:lnTo>
                  <a:lnTo>
                    <a:pt x="482" y="1067"/>
                  </a:lnTo>
                  <a:lnTo>
                    <a:pt x="487" y="1060"/>
                  </a:lnTo>
                  <a:lnTo>
                    <a:pt x="492" y="1053"/>
                  </a:lnTo>
                  <a:lnTo>
                    <a:pt x="498" y="1044"/>
                  </a:lnTo>
                  <a:lnTo>
                    <a:pt x="505" y="1033"/>
                  </a:lnTo>
                  <a:lnTo>
                    <a:pt x="512" y="1020"/>
                  </a:lnTo>
                  <a:lnTo>
                    <a:pt x="519" y="1006"/>
                  </a:lnTo>
                  <a:lnTo>
                    <a:pt x="525" y="991"/>
                  </a:lnTo>
                  <a:lnTo>
                    <a:pt x="532" y="974"/>
                  </a:lnTo>
                  <a:lnTo>
                    <a:pt x="538" y="954"/>
                  </a:lnTo>
                  <a:lnTo>
                    <a:pt x="543" y="933"/>
                  </a:lnTo>
                  <a:lnTo>
                    <a:pt x="548" y="911"/>
                  </a:lnTo>
                  <a:lnTo>
                    <a:pt x="551" y="886"/>
                  </a:lnTo>
                  <a:lnTo>
                    <a:pt x="549" y="886"/>
                  </a:lnTo>
                  <a:lnTo>
                    <a:pt x="545" y="885"/>
                  </a:lnTo>
                  <a:lnTo>
                    <a:pt x="538" y="883"/>
                  </a:lnTo>
                  <a:lnTo>
                    <a:pt x="530" y="881"/>
                  </a:lnTo>
                  <a:lnTo>
                    <a:pt x="519" y="877"/>
                  </a:lnTo>
                  <a:lnTo>
                    <a:pt x="508" y="873"/>
                  </a:lnTo>
                  <a:lnTo>
                    <a:pt x="495" y="868"/>
                  </a:lnTo>
                  <a:lnTo>
                    <a:pt x="482" y="862"/>
                  </a:lnTo>
                  <a:lnTo>
                    <a:pt x="469" y="856"/>
                  </a:lnTo>
                  <a:lnTo>
                    <a:pt x="456" y="849"/>
                  </a:lnTo>
                  <a:lnTo>
                    <a:pt x="444" y="841"/>
                  </a:lnTo>
                  <a:lnTo>
                    <a:pt x="433" y="832"/>
                  </a:lnTo>
                  <a:lnTo>
                    <a:pt x="423" y="823"/>
                  </a:lnTo>
                  <a:lnTo>
                    <a:pt x="416" y="813"/>
                  </a:lnTo>
                  <a:lnTo>
                    <a:pt x="410" y="802"/>
                  </a:lnTo>
                  <a:lnTo>
                    <a:pt x="407" y="790"/>
                  </a:lnTo>
                  <a:lnTo>
                    <a:pt x="408" y="791"/>
                  </a:lnTo>
                  <a:lnTo>
                    <a:pt x="411" y="793"/>
                  </a:lnTo>
                  <a:lnTo>
                    <a:pt x="414" y="796"/>
                  </a:lnTo>
                  <a:lnTo>
                    <a:pt x="419" y="799"/>
                  </a:lnTo>
                  <a:lnTo>
                    <a:pt x="426" y="802"/>
                  </a:lnTo>
                  <a:lnTo>
                    <a:pt x="433" y="807"/>
                  </a:lnTo>
                  <a:lnTo>
                    <a:pt x="441" y="811"/>
                  </a:lnTo>
                  <a:lnTo>
                    <a:pt x="449" y="815"/>
                  </a:lnTo>
                  <a:lnTo>
                    <a:pt x="459" y="819"/>
                  </a:lnTo>
                  <a:lnTo>
                    <a:pt x="468" y="823"/>
                  </a:lnTo>
                  <a:lnTo>
                    <a:pt x="478" y="825"/>
                  </a:lnTo>
                  <a:lnTo>
                    <a:pt x="488" y="828"/>
                  </a:lnTo>
                  <a:lnTo>
                    <a:pt x="499" y="828"/>
                  </a:lnTo>
                  <a:lnTo>
                    <a:pt x="509" y="828"/>
                  </a:lnTo>
                  <a:lnTo>
                    <a:pt x="518" y="826"/>
                  </a:lnTo>
                  <a:lnTo>
                    <a:pt x="528" y="823"/>
                  </a:lnTo>
                  <a:lnTo>
                    <a:pt x="551" y="519"/>
                  </a:lnTo>
                  <a:lnTo>
                    <a:pt x="528" y="551"/>
                  </a:lnTo>
                  <a:lnTo>
                    <a:pt x="528" y="549"/>
                  </a:lnTo>
                  <a:lnTo>
                    <a:pt x="530" y="543"/>
                  </a:lnTo>
                  <a:lnTo>
                    <a:pt x="533" y="535"/>
                  </a:lnTo>
                  <a:lnTo>
                    <a:pt x="537" y="524"/>
                  </a:lnTo>
                  <a:lnTo>
                    <a:pt x="542" y="511"/>
                  </a:lnTo>
                  <a:lnTo>
                    <a:pt x="548" y="496"/>
                  </a:lnTo>
                  <a:lnTo>
                    <a:pt x="553" y="480"/>
                  </a:lnTo>
                  <a:lnTo>
                    <a:pt x="560" y="462"/>
                  </a:lnTo>
                  <a:lnTo>
                    <a:pt x="565" y="445"/>
                  </a:lnTo>
                  <a:lnTo>
                    <a:pt x="571" y="427"/>
                  </a:lnTo>
                  <a:lnTo>
                    <a:pt x="576" y="410"/>
                  </a:lnTo>
                  <a:lnTo>
                    <a:pt x="582" y="393"/>
                  </a:lnTo>
                  <a:lnTo>
                    <a:pt x="586" y="377"/>
                  </a:lnTo>
                  <a:lnTo>
                    <a:pt x="588" y="364"/>
                  </a:lnTo>
                  <a:lnTo>
                    <a:pt x="591" y="353"/>
                  </a:lnTo>
                  <a:lnTo>
                    <a:pt x="591" y="343"/>
                  </a:lnTo>
                  <a:lnTo>
                    <a:pt x="592" y="335"/>
                  </a:lnTo>
                  <a:lnTo>
                    <a:pt x="593" y="325"/>
                  </a:lnTo>
                  <a:lnTo>
                    <a:pt x="595" y="314"/>
                  </a:lnTo>
                  <a:lnTo>
                    <a:pt x="598" y="300"/>
                  </a:lnTo>
                  <a:lnTo>
                    <a:pt x="601" y="287"/>
                  </a:lnTo>
                  <a:lnTo>
                    <a:pt x="604" y="273"/>
                  </a:lnTo>
                  <a:lnTo>
                    <a:pt x="607" y="259"/>
                  </a:lnTo>
                  <a:lnTo>
                    <a:pt x="611" y="245"/>
                  </a:lnTo>
                  <a:lnTo>
                    <a:pt x="615" y="231"/>
                  </a:lnTo>
                  <a:lnTo>
                    <a:pt x="618" y="219"/>
                  </a:lnTo>
                  <a:lnTo>
                    <a:pt x="622" y="207"/>
                  </a:lnTo>
                  <a:lnTo>
                    <a:pt x="625" y="197"/>
                  </a:lnTo>
                  <a:lnTo>
                    <a:pt x="628" y="188"/>
                  </a:lnTo>
                  <a:lnTo>
                    <a:pt x="629" y="182"/>
                  </a:lnTo>
                  <a:lnTo>
                    <a:pt x="630" y="178"/>
                  </a:lnTo>
                  <a:lnTo>
                    <a:pt x="631" y="176"/>
                  </a:lnTo>
                  <a:lnTo>
                    <a:pt x="630" y="174"/>
                  </a:lnTo>
                  <a:lnTo>
                    <a:pt x="627" y="168"/>
                  </a:lnTo>
                  <a:lnTo>
                    <a:pt x="622" y="158"/>
                  </a:lnTo>
                  <a:lnTo>
                    <a:pt x="615" y="146"/>
                  </a:lnTo>
                  <a:lnTo>
                    <a:pt x="607" y="132"/>
                  </a:lnTo>
                  <a:lnTo>
                    <a:pt x="597" y="117"/>
                  </a:lnTo>
                  <a:lnTo>
                    <a:pt x="587" y="99"/>
                  </a:lnTo>
                  <a:lnTo>
                    <a:pt x="575" y="82"/>
                  </a:lnTo>
                  <a:lnTo>
                    <a:pt x="563" y="65"/>
                  </a:lnTo>
                  <a:lnTo>
                    <a:pt x="550" y="49"/>
                  </a:lnTo>
                  <a:lnTo>
                    <a:pt x="537" y="34"/>
                  </a:lnTo>
                  <a:lnTo>
                    <a:pt x="523" y="21"/>
                  </a:lnTo>
                  <a:lnTo>
                    <a:pt x="510" y="11"/>
                  </a:lnTo>
                  <a:lnTo>
                    <a:pt x="496" y="3"/>
                  </a:lnTo>
                  <a:lnTo>
                    <a:pt x="483" y="0"/>
                  </a:lnTo>
                  <a:lnTo>
                    <a:pt x="471" y="0"/>
                  </a:lnTo>
                  <a:lnTo>
                    <a:pt x="469" y="3"/>
                  </a:lnTo>
                  <a:lnTo>
                    <a:pt x="465" y="10"/>
                  </a:lnTo>
                  <a:lnTo>
                    <a:pt x="457" y="21"/>
                  </a:lnTo>
                  <a:lnTo>
                    <a:pt x="447" y="36"/>
                  </a:lnTo>
                  <a:lnTo>
                    <a:pt x="435" y="53"/>
                  </a:lnTo>
                  <a:lnTo>
                    <a:pt x="420" y="73"/>
                  </a:lnTo>
                  <a:lnTo>
                    <a:pt x="404" y="94"/>
                  </a:lnTo>
                  <a:lnTo>
                    <a:pt x="387" y="116"/>
                  </a:lnTo>
                  <a:lnTo>
                    <a:pt x="368" y="139"/>
                  </a:lnTo>
                  <a:lnTo>
                    <a:pt x="348" y="161"/>
                  </a:lnTo>
                  <a:lnTo>
                    <a:pt x="327" y="183"/>
                  </a:lnTo>
                  <a:lnTo>
                    <a:pt x="306" y="203"/>
                  </a:lnTo>
                  <a:lnTo>
                    <a:pt x="286" y="221"/>
                  </a:lnTo>
                  <a:lnTo>
                    <a:pt x="264" y="236"/>
                  </a:lnTo>
                  <a:lnTo>
                    <a:pt x="244" y="248"/>
                  </a:lnTo>
                  <a:lnTo>
                    <a:pt x="224" y="256"/>
                  </a:lnTo>
                  <a:lnTo>
                    <a:pt x="206" y="260"/>
                  </a:lnTo>
                  <a:lnTo>
                    <a:pt x="191" y="258"/>
                  </a:lnTo>
                  <a:lnTo>
                    <a:pt x="180" y="253"/>
                  </a:lnTo>
                  <a:lnTo>
                    <a:pt x="170" y="245"/>
                  </a:lnTo>
                  <a:lnTo>
                    <a:pt x="163" y="233"/>
                  </a:lnTo>
                  <a:lnTo>
                    <a:pt x="158" y="219"/>
                  </a:lnTo>
                  <a:lnTo>
                    <a:pt x="155" y="204"/>
                  </a:lnTo>
                  <a:lnTo>
                    <a:pt x="153" y="188"/>
                  </a:lnTo>
                  <a:lnTo>
                    <a:pt x="153" y="172"/>
                  </a:lnTo>
                  <a:lnTo>
                    <a:pt x="153" y="155"/>
                  </a:lnTo>
                  <a:lnTo>
                    <a:pt x="154" y="140"/>
                  </a:lnTo>
                  <a:lnTo>
                    <a:pt x="156" y="126"/>
                  </a:lnTo>
                  <a:lnTo>
                    <a:pt x="157" y="114"/>
                  </a:lnTo>
                  <a:lnTo>
                    <a:pt x="158" y="104"/>
                  </a:lnTo>
                  <a:lnTo>
                    <a:pt x="160" y="99"/>
                  </a:lnTo>
                  <a:lnTo>
                    <a:pt x="160" y="9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1" name="Freeform 54"/>
            <p:cNvSpPr>
              <a:spLocks/>
            </p:cNvSpPr>
            <p:nvPr/>
          </p:nvSpPr>
          <p:spPr bwMode="auto">
            <a:xfrm>
              <a:off x="5074" y="2391"/>
              <a:ext cx="632" cy="1454"/>
            </a:xfrm>
            <a:custGeom>
              <a:avLst/>
              <a:gdLst>
                <a:gd name="T0" fmla="*/ 150 w 632"/>
                <a:gd name="T1" fmla="*/ 110 h 1454"/>
                <a:gd name="T2" fmla="*/ 115 w 632"/>
                <a:gd name="T3" fmla="*/ 160 h 1454"/>
                <a:gd name="T4" fmla="*/ 77 w 632"/>
                <a:gd name="T5" fmla="*/ 232 h 1454"/>
                <a:gd name="T6" fmla="*/ 56 w 632"/>
                <a:gd name="T7" fmla="*/ 310 h 1454"/>
                <a:gd name="T8" fmla="*/ 62 w 632"/>
                <a:gd name="T9" fmla="*/ 378 h 1454"/>
                <a:gd name="T10" fmla="*/ 71 w 632"/>
                <a:gd name="T11" fmla="*/ 434 h 1454"/>
                <a:gd name="T12" fmla="*/ 77 w 632"/>
                <a:gd name="T13" fmla="*/ 481 h 1454"/>
                <a:gd name="T14" fmla="*/ 75 w 632"/>
                <a:gd name="T15" fmla="*/ 525 h 1454"/>
                <a:gd name="T16" fmla="*/ 66 w 632"/>
                <a:gd name="T17" fmla="*/ 570 h 1454"/>
                <a:gd name="T18" fmla="*/ 57 w 632"/>
                <a:gd name="T19" fmla="*/ 666 h 1454"/>
                <a:gd name="T20" fmla="*/ 45 w 632"/>
                <a:gd name="T21" fmla="*/ 802 h 1454"/>
                <a:gd name="T22" fmla="*/ 33 w 632"/>
                <a:gd name="T23" fmla="*/ 959 h 1454"/>
                <a:gd name="T24" fmla="*/ 22 w 632"/>
                <a:gd name="T25" fmla="*/ 1117 h 1454"/>
                <a:gd name="T26" fmla="*/ 11 w 632"/>
                <a:gd name="T27" fmla="*/ 1259 h 1454"/>
                <a:gd name="T28" fmla="*/ 4 w 632"/>
                <a:gd name="T29" fmla="*/ 1366 h 1454"/>
                <a:gd name="T30" fmla="*/ 0 w 632"/>
                <a:gd name="T31" fmla="*/ 1418 h 1454"/>
                <a:gd name="T32" fmla="*/ 471 w 632"/>
                <a:gd name="T33" fmla="*/ 1078 h 1454"/>
                <a:gd name="T34" fmla="*/ 482 w 632"/>
                <a:gd name="T35" fmla="*/ 1067 h 1454"/>
                <a:gd name="T36" fmla="*/ 505 w 632"/>
                <a:gd name="T37" fmla="*/ 1033 h 1454"/>
                <a:gd name="T38" fmla="*/ 532 w 632"/>
                <a:gd name="T39" fmla="*/ 974 h 1454"/>
                <a:gd name="T40" fmla="*/ 551 w 632"/>
                <a:gd name="T41" fmla="*/ 886 h 1454"/>
                <a:gd name="T42" fmla="*/ 530 w 632"/>
                <a:gd name="T43" fmla="*/ 881 h 1454"/>
                <a:gd name="T44" fmla="*/ 482 w 632"/>
                <a:gd name="T45" fmla="*/ 862 h 1454"/>
                <a:gd name="T46" fmla="*/ 433 w 632"/>
                <a:gd name="T47" fmla="*/ 832 h 1454"/>
                <a:gd name="T48" fmla="*/ 407 w 632"/>
                <a:gd name="T49" fmla="*/ 790 h 1454"/>
                <a:gd name="T50" fmla="*/ 419 w 632"/>
                <a:gd name="T51" fmla="*/ 799 h 1454"/>
                <a:gd name="T52" fmla="*/ 449 w 632"/>
                <a:gd name="T53" fmla="*/ 815 h 1454"/>
                <a:gd name="T54" fmla="*/ 488 w 632"/>
                <a:gd name="T55" fmla="*/ 828 h 1454"/>
                <a:gd name="T56" fmla="*/ 528 w 632"/>
                <a:gd name="T57" fmla="*/ 823 h 1454"/>
                <a:gd name="T58" fmla="*/ 530 w 632"/>
                <a:gd name="T59" fmla="*/ 543 h 1454"/>
                <a:gd name="T60" fmla="*/ 548 w 632"/>
                <a:gd name="T61" fmla="*/ 496 h 1454"/>
                <a:gd name="T62" fmla="*/ 571 w 632"/>
                <a:gd name="T63" fmla="*/ 427 h 1454"/>
                <a:gd name="T64" fmla="*/ 588 w 632"/>
                <a:gd name="T65" fmla="*/ 364 h 1454"/>
                <a:gd name="T66" fmla="*/ 593 w 632"/>
                <a:gd name="T67" fmla="*/ 325 h 1454"/>
                <a:gd name="T68" fmla="*/ 604 w 632"/>
                <a:gd name="T69" fmla="*/ 273 h 1454"/>
                <a:gd name="T70" fmla="*/ 618 w 632"/>
                <a:gd name="T71" fmla="*/ 219 h 1454"/>
                <a:gd name="T72" fmla="*/ 629 w 632"/>
                <a:gd name="T73" fmla="*/ 182 h 1454"/>
                <a:gd name="T74" fmla="*/ 627 w 632"/>
                <a:gd name="T75" fmla="*/ 168 h 1454"/>
                <a:gd name="T76" fmla="*/ 597 w 632"/>
                <a:gd name="T77" fmla="*/ 117 h 1454"/>
                <a:gd name="T78" fmla="*/ 550 w 632"/>
                <a:gd name="T79" fmla="*/ 49 h 1454"/>
                <a:gd name="T80" fmla="*/ 496 w 632"/>
                <a:gd name="T81" fmla="*/ 3 h 1454"/>
                <a:gd name="T82" fmla="*/ 465 w 632"/>
                <a:gd name="T83" fmla="*/ 10 h 1454"/>
                <a:gd name="T84" fmla="*/ 420 w 632"/>
                <a:gd name="T85" fmla="*/ 73 h 1454"/>
                <a:gd name="T86" fmla="*/ 348 w 632"/>
                <a:gd name="T87" fmla="*/ 161 h 1454"/>
                <a:gd name="T88" fmla="*/ 264 w 632"/>
                <a:gd name="T89" fmla="*/ 236 h 1454"/>
                <a:gd name="T90" fmla="*/ 191 w 632"/>
                <a:gd name="T91" fmla="*/ 258 h 1454"/>
                <a:gd name="T92" fmla="*/ 158 w 632"/>
                <a:gd name="T93" fmla="*/ 219 h 1454"/>
                <a:gd name="T94" fmla="*/ 153 w 632"/>
                <a:gd name="T95" fmla="*/ 155 h 1454"/>
                <a:gd name="T96" fmla="*/ 158 w 632"/>
                <a:gd name="T97" fmla="*/ 104 h 14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1454"/>
                <a:gd name="T149" fmla="*/ 632 w 632"/>
                <a:gd name="T150" fmla="*/ 1454 h 145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1454">
                  <a:moveTo>
                    <a:pt x="160" y="96"/>
                  </a:moveTo>
                  <a:lnTo>
                    <a:pt x="159" y="98"/>
                  </a:lnTo>
                  <a:lnTo>
                    <a:pt x="156" y="102"/>
                  </a:lnTo>
                  <a:lnTo>
                    <a:pt x="150" y="110"/>
                  </a:lnTo>
                  <a:lnTo>
                    <a:pt x="143" y="119"/>
                  </a:lnTo>
                  <a:lnTo>
                    <a:pt x="134" y="131"/>
                  </a:lnTo>
                  <a:lnTo>
                    <a:pt x="125" y="144"/>
                  </a:lnTo>
                  <a:lnTo>
                    <a:pt x="115" y="160"/>
                  </a:lnTo>
                  <a:lnTo>
                    <a:pt x="105" y="176"/>
                  </a:lnTo>
                  <a:lnTo>
                    <a:pt x="95" y="194"/>
                  </a:lnTo>
                  <a:lnTo>
                    <a:pt x="85" y="212"/>
                  </a:lnTo>
                  <a:lnTo>
                    <a:pt x="77" y="232"/>
                  </a:lnTo>
                  <a:lnTo>
                    <a:pt x="69" y="252"/>
                  </a:lnTo>
                  <a:lnTo>
                    <a:pt x="63" y="271"/>
                  </a:lnTo>
                  <a:lnTo>
                    <a:pt x="58" y="291"/>
                  </a:lnTo>
                  <a:lnTo>
                    <a:pt x="56" y="310"/>
                  </a:lnTo>
                  <a:lnTo>
                    <a:pt x="56" y="328"/>
                  </a:lnTo>
                  <a:lnTo>
                    <a:pt x="58" y="345"/>
                  </a:lnTo>
                  <a:lnTo>
                    <a:pt x="60" y="362"/>
                  </a:lnTo>
                  <a:lnTo>
                    <a:pt x="62" y="378"/>
                  </a:lnTo>
                  <a:lnTo>
                    <a:pt x="64" y="393"/>
                  </a:lnTo>
                  <a:lnTo>
                    <a:pt x="66" y="407"/>
                  </a:lnTo>
                  <a:lnTo>
                    <a:pt x="69" y="420"/>
                  </a:lnTo>
                  <a:lnTo>
                    <a:pt x="71" y="434"/>
                  </a:lnTo>
                  <a:lnTo>
                    <a:pt x="73" y="446"/>
                  </a:lnTo>
                  <a:lnTo>
                    <a:pt x="75" y="458"/>
                  </a:lnTo>
                  <a:lnTo>
                    <a:pt x="76" y="470"/>
                  </a:lnTo>
                  <a:lnTo>
                    <a:pt x="77" y="481"/>
                  </a:lnTo>
                  <a:lnTo>
                    <a:pt x="77" y="493"/>
                  </a:lnTo>
                  <a:lnTo>
                    <a:pt x="77" y="504"/>
                  </a:lnTo>
                  <a:lnTo>
                    <a:pt x="76" y="514"/>
                  </a:lnTo>
                  <a:lnTo>
                    <a:pt x="75" y="525"/>
                  </a:lnTo>
                  <a:lnTo>
                    <a:pt x="72" y="535"/>
                  </a:lnTo>
                  <a:lnTo>
                    <a:pt x="71" y="543"/>
                  </a:lnTo>
                  <a:lnTo>
                    <a:pt x="69" y="554"/>
                  </a:lnTo>
                  <a:lnTo>
                    <a:pt x="66" y="570"/>
                  </a:lnTo>
                  <a:lnTo>
                    <a:pt x="65" y="589"/>
                  </a:lnTo>
                  <a:lnTo>
                    <a:pt x="62" y="612"/>
                  </a:lnTo>
                  <a:lnTo>
                    <a:pt x="60" y="638"/>
                  </a:lnTo>
                  <a:lnTo>
                    <a:pt x="57" y="666"/>
                  </a:lnTo>
                  <a:lnTo>
                    <a:pt x="54" y="697"/>
                  </a:lnTo>
                  <a:lnTo>
                    <a:pt x="52" y="730"/>
                  </a:lnTo>
                  <a:lnTo>
                    <a:pt x="49" y="765"/>
                  </a:lnTo>
                  <a:lnTo>
                    <a:pt x="45" y="802"/>
                  </a:lnTo>
                  <a:lnTo>
                    <a:pt x="42" y="840"/>
                  </a:lnTo>
                  <a:lnTo>
                    <a:pt x="39" y="879"/>
                  </a:lnTo>
                  <a:lnTo>
                    <a:pt x="37" y="919"/>
                  </a:lnTo>
                  <a:lnTo>
                    <a:pt x="33" y="959"/>
                  </a:lnTo>
                  <a:lnTo>
                    <a:pt x="30" y="999"/>
                  </a:lnTo>
                  <a:lnTo>
                    <a:pt x="27" y="1039"/>
                  </a:lnTo>
                  <a:lnTo>
                    <a:pt x="25" y="1079"/>
                  </a:lnTo>
                  <a:lnTo>
                    <a:pt x="22" y="1117"/>
                  </a:lnTo>
                  <a:lnTo>
                    <a:pt x="19" y="1155"/>
                  </a:lnTo>
                  <a:lnTo>
                    <a:pt x="16" y="1191"/>
                  </a:lnTo>
                  <a:lnTo>
                    <a:pt x="14" y="1226"/>
                  </a:lnTo>
                  <a:lnTo>
                    <a:pt x="11" y="1259"/>
                  </a:lnTo>
                  <a:lnTo>
                    <a:pt x="10" y="1290"/>
                  </a:lnTo>
                  <a:lnTo>
                    <a:pt x="7" y="1318"/>
                  </a:lnTo>
                  <a:lnTo>
                    <a:pt x="6" y="1344"/>
                  </a:lnTo>
                  <a:lnTo>
                    <a:pt x="4" y="1366"/>
                  </a:lnTo>
                  <a:lnTo>
                    <a:pt x="3" y="1385"/>
                  </a:lnTo>
                  <a:lnTo>
                    <a:pt x="2" y="1400"/>
                  </a:lnTo>
                  <a:lnTo>
                    <a:pt x="1" y="1411"/>
                  </a:lnTo>
                  <a:lnTo>
                    <a:pt x="0" y="1418"/>
                  </a:lnTo>
                  <a:lnTo>
                    <a:pt x="0" y="1421"/>
                  </a:lnTo>
                  <a:lnTo>
                    <a:pt x="168" y="1429"/>
                  </a:lnTo>
                  <a:lnTo>
                    <a:pt x="440" y="1453"/>
                  </a:lnTo>
                  <a:lnTo>
                    <a:pt x="471" y="1078"/>
                  </a:lnTo>
                  <a:lnTo>
                    <a:pt x="472" y="1077"/>
                  </a:lnTo>
                  <a:lnTo>
                    <a:pt x="474" y="1075"/>
                  </a:lnTo>
                  <a:lnTo>
                    <a:pt x="477" y="1071"/>
                  </a:lnTo>
                  <a:lnTo>
                    <a:pt x="482" y="1067"/>
                  </a:lnTo>
                  <a:lnTo>
                    <a:pt x="487" y="1060"/>
                  </a:lnTo>
                  <a:lnTo>
                    <a:pt x="492" y="1053"/>
                  </a:lnTo>
                  <a:lnTo>
                    <a:pt x="498" y="1044"/>
                  </a:lnTo>
                  <a:lnTo>
                    <a:pt x="505" y="1033"/>
                  </a:lnTo>
                  <a:lnTo>
                    <a:pt x="512" y="1020"/>
                  </a:lnTo>
                  <a:lnTo>
                    <a:pt x="519" y="1006"/>
                  </a:lnTo>
                  <a:lnTo>
                    <a:pt x="525" y="991"/>
                  </a:lnTo>
                  <a:lnTo>
                    <a:pt x="532" y="974"/>
                  </a:lnTo>
                  <a:lnTo>
                    <a:pt x="538" y="954"/>
                  </a:lnTo>
                  <a:lnTo>
                    <a:pt x="543" y="933"/>
                  </a:lnTo>
                  <a:lnTo>
                    <a:pt x="548" y="911"/>
                  </a:lnTo>
                  <a:lnTo>
                    <a:pt x="551" y="886"/>
                  </a:lnTo>
                  <a:lnTo>
                    <a:pt x="549" y="886"/>
                  </a:lnTo>
                  <a:lnTo>
                    <a:pt x="545" y="885"/>
                  </a:lnTo>
                  <a:lnTo>
                    <a:pt x="538" y="883"/>
                  </a:lnTo>
                  <a:lnTo>
                    <a:pt x="530" y="881"/>
                  </a:lnTo>
                  <a:lnTo>
                    <a:pt x="519" y="877"/>
                  </a:lnTo>
                  <a:lnTo>
                    <a:pt x="508" y="873"/>
                  </a:lnTo>
                  <a:lnTo>
                    <a:pt x="495" y="868"/>
                  </a:lnTo>
                  <a:lnTo>
                    <a:pt x="482" y="862"/>
                  </a:lnTo>
                  <a:lnTo>
                    <a:pt x="469" y="856"/>
                  </a:lnTo>
                  <a:lnTo>
                    <a:pt x="456" y="849"/>
                  </a:lnTo>
                  <a:lnTo>
                    <a:pt x="444" y="841"/>
                  </a:lnTo>
                  <a:lnTo>
                    <a:pt x="433" y="832"/>
                  </a:lnTo>
                  <a:lnTo>
                    <a:pt x="423" y="823"/>
                  </a:lnTo>
                  <a:lnTo>
                    <a:pt x="416" y="813"/>
                  </a:lnTo>
                  <a:lnTo>
                    <a:pt x="410" y="802"/>
                  </a:lnTo>
                  <a:lnTo>
                    <a:pt x="407" y="790"/>
                  </a:lnTo>
                  <a:lnTo>
                    <a:pt x="408" y="791"/>
                  </a:lnTo>
                  <a:lnTo>
                    <a:pt x="411" y="793"/>
                  </a:lnTo>
                  <a:lnTo>
                    <a:pt x="414" y="796"/>
                  </a:lnTo>
                  <a:lnTo>
                    <a:pt x="419" y="799"/>
                  </a:lnTo>
                  <a:lnTo>
                    <a:pt x="426" y="802"/>
                  </a:lnTo>
                  <a:lnTo>
                    <a:pt x="433" y="807"/>
                  </a:lnTo>
                  <a:lnTo>
                    <a:pt x="441" y="811"/>
                  </a:lnTo>
                  <a:lnTo>
                    <a:pt x="449" y="815"/>
                  </a:lnTo>
                  <a:lnTo>
                    <a:pt x="459" y="819"/>
                  </a:lnTo>
                  <a:lnTo>
                    <a:pt x="468" y="823"/>
                  </a:lnTo>
                  <a:lnTo>
                    <a:pt x="478" y="825"/>
                  </a:lnTo>
                  <a:lnTo>
                    <a:pt x="488" y="828"/>
                  </a:lnTo>
                  <a:lnTo>
                    <a:pt x="499" y="828"/>
                  </a:lnTo>
                  <a:lnTo>
                    <a:pt x="509" y="828"/>
                  </a:lnTo>
                  <a:lnTo>
                    <a:pt x="518" y="826"/>
                  </a:lnTo>
                  <a:lnTo>
                    <a:pt x="528" y="823"/>
                  </a:lnTo>
                  <a:lnTo>
                    <a:pt x="551" y="519"/>
                  </a:lnTo>
                  <a:lnTo>
                    <a:pt x="528" y="551"/>
                  </a:lnTo>
                  <a:lnTo>
                    <a:pt x="528" y="549"/>
                  </a:lnTo>
                  <a:lnTo>
                    <a:pt x="530" y="543"/>
                  </a:lnTo>
                  <a:lnTo>
                    <a:pt x="533" y="535"/>
                  </a:lnTo>
                  <a:lnTo>
                    <a:pt x="537" y="524"/>
                  </a:lnTo>
                  <a:lnTo>
                    <a:pt x="542" y="511"/>
                  </a:lnTo>
                  <a:lnTo>
                    <a:pt x="548" y="496"/>
                  </a:lnTo>
                  <a:lnTo>
                    <a:pt x="553" y="480"/>
                  </a:lnTo>
                  <a:lnTo>
                    <a:pt x="560" y="462"/>
                  </a:lnTo>
                  <a:lnTo>
                    <a:pt x="565" y="445"/>
                  </a:lnTo>
                  <a:lnTo>
                    <a:pt x="571" y="427"/>
                  </a:lnTo>
                  <a:lnTo>
                    <a:pt x="576" y="410"/>
                  </a:lnTo>
                  <a:lnTo>
                    <a:pt x="582" y="393"/>
                  </a:lnTo>
                  <a:lnTo>
                    <a:pt x="586" y="377"/>
                  </a:lnTo>
                  <a:lnTo>
                    <a:pt x="588" y="364"/>
                  </a:lnTo>
                  <a:lnTo>
                    <a:pt x="591" y="353"/>
                  </a:lnTo>
                  <a:lnTo>
                    <a:pt x="591" y="343"/>
                  </a:lnTo>
                  <a:lnTo>
                    <a:pt x="592" y="335"/>
                  </a:lnTo>
                  <a:lnTo>
                    <a:pt x="593" y="325"/>
                  </a:lnTo>
                  <a:lnTo>
                    <a:pt x="595" y="314"/>
                  </a:lnTo>
                  <a:lnTo>
                    <a:pt x="598" y="300"/>
                  </a:lnTo>
                  <a:lnTo>
                    <a:pt x="601" y="287"/>
                  </a:lnTo>
                  <a:lnTo>
                    <a:pt x="604" y="273"/>
                  </a:lnTo>
                  <a:lnTo>
                    <a:pt x="607" y="259"/>
                  </a:lnTo>
                  <a:lnTo>
                    <a:pt x="611" y="245"/>
                  </a:lnTo>
                  <a:lnTo>
                    <a:pt x="615" y="231"/>
                  </a:lnTo>
                  <a:lnTo>
                    <a:pt x="618" y="219"/>
                  </a:lnTo>
                  <a:lnTo>
                    <a:pt x="622" y="207"/>
                  </a:lnTo>
                  <a:lnTo>
                    <a:pt x="625" y="197"/>
                  </a:lnTo>
                  <a:lnTo>
                    <a:pt x="628" y="188"/>
                  </a:lnTo>
                  <a:lnTo>
                    <a:pt x="629" y="182"/>
                  </a:lnTo>
                  <a:lnTo>
                    <a:pt x="630" y="178"/>
                  </a:lnTo>
                  <a:lnTo>
                    <a:pt x="631" y="176"/>
                  </a:lnTo>
                  <a:lnTo>
                    <a:pt x="630" y="174"/>
                  </a:lnTo>
                  <a:lnTo>
                    <a:pt x="627" y="168"/>
                  </a:lnTo>
                  <a:lnTo>
                    <a:pt x="622" y="158"/>
                  </a:lnTo>
                  <a:lnTo>
                    <a:pt x="615" y="146"/>
                  </a:lnTo>
                  <a:lnTo>
                    <a:pt x="607" y="132"/>
                  </a:lnTo>
                  <a:lnTo>
                    <a:pt x="597" y="117"/>
                  </a:lnTo>
                  <a:lnTo>
                    <a:pt x="587" y="99"/>
                  </a:lnTo>
                  <a:lnTo>
                    <a:pt x="575" y="82"/>
                  </a:lnTo>
                  <a:lnTo>
                    <a:pt x="563" y="65"/>
                  </a:lnTo>
                  <a:lnTo>
                    <a:pt x="550" y="49"/>
                  </a:lnTo>
                  <a:lnTo>
                    <a:pt x="537" y="34"/>
                  </a:lnTo>
                  <a:lnTo>
                    <a:pt x="523" y="21"/>
                  </a:lnTo>
                  <a:lnTo>
                    <a:pt x="510" y="11"/>
                  </a:lnTo>
                  <a:lnTo>
                    <a:pt x="496" y="3"/>
                  </a:lnTo>
                  <a:lnTo>
                    <a:pt x="483" y="0"/>
                  </a:lnTo>
                  <a:lnTo>
                    <a:pt x="471" y="0"/>
                  </a:lnTo>
                  <a:lnTo>
                    <a:pt x="469" y="3"/>
                  </a:lnTo>
                  <a:lnTo>
                    <a:pt x="465" y="10"/>
                  </a:lnTo>
                  <a:lnTo>
                    <a:pt x="457" y="21"/>
                  </a:lnTo>
                  <a:lnTo>
                    <a:pt x="447" y="36"/>
                  </a:lnTo>
                  <a:lnTo>
                    <a:pt x="435" y="53"/>
                  </a:lnTo>
                  <a:lnTo>
                    <a:pt x="420" y="73"/>
                  </a:lnTo>
                  <a:lnTo>
                    <a:pt x="404" y="94"/>
                  </a:lnTo>
                  <a:lnTo>
                    <a:pt x="387" y="116"/>
                  </a:lnTo>
                  <a:lnTo>
                    <a:pt x="368" y="139"/>
                  </a:lnTo>
                  <a:lnTo>
                    <a:pt x="348" y="161"/>
                  </a:lnTo>
                  <a:lnTo>
                    <a:pt x="327" y="183"/>
                  </a:lnTo>
                  <a:lnTo>
                    <a:pt x="306" y="203"/>
                  </a:lnTo>
                  <a:lnTo>
                    <a:pt x="286" y="221"/>
                  </a:lnTo>
                  <a:lnTo>
                    <a:pt x="264" y="236"/>
                  </a:lnTo>
                  <a:lnTo>
                    <a:pt x="244" y="248"/>
                  </a:lnTo>
                  <a:lnTo>
                    <a:pt x="224" y="256"/>
                  </a:lnTo>
                  <a:lnTo>
                    <a:pt x="206" y="260"/>
                  </a:lnTo>
                  <a:lnTo>
                    <a:pt x="191" y="258"/>
                  </a:lnTo>
                  <a:lnTo>
                    <a:pt x="180" y="253"/>
                  </a:lnTo>
                  <a:lnTo>
                    <a:pt x="170" y="245"/>
                  </a:lnTo>
                  <a:lnTo>
                    <a:pt x="163" y="233"/>
                  </a:lnTo>
                  <a:lnTo>
                    <a:pt x="158" y="219"/>
                  </a:lnTo>
                  <a:lnTo>
                    <a:pt x="155" y="204"/>
                  </a:lnTo>
                  <a:lnTo>
                    <a:pt x="153" y="188"/>
                  </a:lnTo>
                  <a:lnTo>
                    <a:pt x="153" y="172"/>
                  </a:lnTo>
                  <a:lnTo>
                    <a:pt x="153" y="155"/>
                  </a:lnTo>
                  <a:lnTo>
                    <a:pt x="154" y="140"/>
                  </a:lnTo>
                  <a:lnTo>
                    <a:pt x="156" y="126"/>
                  </a:lnTo>
                  <a:lnTo>
                    <a:pt x="157" y="114"/>
                  </a:lnTo>
                  <a:lnTo>
                    <a:pt x="158" y="104"/>
                  </a:lnTo>
                  <a:lnTo>
                    <a:pt x="160" y="99"/>
                  </a:lnTo>
                  <a:lnTo>
                    <a:pt x="160" y="9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2" name="Freeform 55"/>
            <p:cNvSpPr>
              <a:spLocks/>
            </p:cNvSpPr>
            <p:nvPr/>
          </p:nvSpPr>
          <p:spPr bwMode="auto">
            <a:xfrm>
              <a:off x="5128" y="2826"/>
              <a:ext cx="116" cy="229"/>
            </a:xfrm>
            <a:custGeom>
              <a:avLst/>
              <a:gdLst>
                <a:gd name="T0" fmla="*/ 19 w 116"/>
                <a:gd name="T1" fmla="*/ 1 h 229"/>
                <a:gd name="T2" fmla="*/ 23 w 116"/>
                <a:gd name="T3" fmla="*/ 3 h 229"/>
                <a:gd name="T4" fmla="*/ 31 w 116"/>
                <a:gd name="T5" fmla="*/ 7 h 229"/>
                <a:gd name="T6" fmla="*/ 43 w 116"/>
                <a:gd name="T7" fmla="*/ 11 h 229"/>
                <a:gd name="T8" fmla="*/ 57 w 116"/>
                <a:gd name="T9" fmla="*/ 14 h 229"/>
                <a:gd name="T10" fmla="*/ 72 w 116"/>
                <a:gd name="T11" fmla="*/ 15 h 229"/>
                <a:gd name="T12" fmla="*/ 89 w 116"/>
                <a:gd name="T13" fmla="*/ 12 h 229"/>
                <a:gd name="T14" fmla="*/ 106 w 116"/>
                <a:gd name="T15" fmla="*/ 6 h 229"/>
                <a:gd name="T16" fmla="*/ 114 w 116"/>
                <a:gd name="T17" fmla="*/ 3 h 229"/>
                <a:gd name="T18" fmla="*/ 114 w 116"/>
                <a:gd name="T19" fmla="*/ 19 h 229"/>
                <a:gd name="T20" fmla="*/ 115 w 116"/>
                <a:gd name="T21" fmla="*/ 47 h 229"/>
                <a:gd name="T22" fmla="*/ 115 w 116"/>
                <a:gd name="T23" fmla="*/ 83 h 229"/>
                <a:gd name="T24" fmla="*/ 114 w 116"/>
                <a:gd name="T25" fmla="*/ 121 h 229"/>
                <a:gd name="T26" fmla="*/ 113 w 116"/>
                <a:gd name="T27" fmla="*/ 157 h 229"/>
                <a:gd name="T28" fmla="*/ 111 w 116"/>
                <a:gd name="T29" fmla="*/ 188 h 229"/>
                <a:gd name="T30" fmla="*/ 108 w 116"/>
                <a:gd name="T31" fmla="*/ 207 h 229"/>
                <a:gd name="T32" fmla="*/ 103 w 116"/>
                <a:gd name="T33" fmla="*/ 214 h 229"/>
                <a:gd name="T34" fmla="*/ 93 w 116"/>
                <a:gd name="T35" fmla="*/ 219 h 229"/>
                <a:gd name="T36" fmla="*/ 79 w 116"/>
                <a:gd name="T37" fmla="*/ 223 h 229"/>
                <a:gd name="T38" fmla="*/ 63 w 116"/>
                <a:gd name="T39" fmla="*/ 226 h 229"/>
                <a:gd name="T40" fmla="*/ 46 w 116"/>
                <a:gd name="T41" fmla="*/ 228 h 229"/>
                <a:gd name="T42" fmla="*/ 30 w 116"/>
                <a:gd name="T43" fmla="*/ 228 h 229"/>
                <a:gd name="T44" fmla="*/ 17 w 116"/>
                <a:gd name="T45" fmla="*/ 226 h 229"/>
                <a:gd name="T46" fmla="*/ 8 w 116"/>
                <a:gd name="T47" fmla="*/ 220 h 229"/>
                <a:gd name="T48" fmla="*/ 6 w 116"/>
                <a:gd name="T49" fmla="*/ 214 h 229"/>
                <a:gd name="T50" fmla="*/ 4 w 116"/>
                <a:gd name="T51" fmla="*/ 200 h 229"/>
                <a:gd name="T52" fmla="*/ 3 w 116"/>
                <a:gd name="T53" fmla="*/ 176 h 229"/>
                <a:gd name="T54" fmla="*/ 0 w 116"/>
                <a:gd name="T55" fmla="*/ 145 h 229"/>
                <a:gd name="T56" fmla="*/ 0 w 116"/>
                <a:gd name="T57" fmla="*/ 110 h 229"/>
                <a:gd name="T58" fmla="*/ 1 w 116"/>
                <a:gd name="T59" fmla="*/ 73 h 229"/>
                <a:gd name="T60" fmla="*/ 5 w 116"/>
                <a:gd name="T61" fmla="*/ 39 h 229"/>
                <a:gd name="T62" fmla="*/ 13 w 116"/>
                <a:gd name="T63" fmla="*/ 11 h 2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229"/>
                <a:gd name="T98" fmla="*/ 116 w 116"/>
                <a:gd name="T99" fmla="*/ 229 h 2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229">
                  <a:moveTo>
                    <a:pt x="18" y="0"/>
                  </a:moveTo>
                  <a:lnTo>
                    <a:pt x="19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3" y="11"/>
                  </a:lnTo>
                  <a:lnTo>
                    <a:pt x="50" y="12"/>
                  </a:lnTo>
                  <a:lnTo>
                    <a:pt x="57" y="14"/>
                  </a:lnTo>
                  <a:lnTo>
                    <a:pt x="64" y="15"/>
                  </a:lnTo>
                  <a:lnTo>
                    <a:pt x="72" y="15"/>
                  </a:lnTo>
                  <a:lnTo>
                    <a:pt x="80" y="14"/>
                  </a:lnTo>
                  <a:lnTo>
                    <a:pt x="89" y="12"/>
                  </a:lnTo>
                  <a:lnTo>
                    <a:pt x="98" y="10"/>
                  </a:lnTo>
                  <a:lnTo>
                    <a:pt x="106" y="6"/>
                  </a:lnTo>
                  <a:lnTo>
                    <a:pt x="114" y="0"/>
                  </a:lnTo>
                  <a:lnTo>
                    <a:pt x="114" y="3"/>
                  </a:lnTo>
                  <a:lnTo>
                    <a:pt x="114" y="9"/>
                  </a:lnTo>
                  <a:lnTo>
                    <a:pt x="114" y="19"/>
                  </a:lnTo>
                  <a:lnTo>
                    <a:pt x="115" y="32"/>
                  </a:lnTo>
                  <a:lnTo>
                    <a:pt x="115" y="47"/>
                  </a:lnTo>
                  <a:lnTo>
                    <a:pt x="115" y="64"/>
                  </a:lnTo>
                  <a:lnTo>
                    <a:pt x="115" y="83"/>
                  </a:lnTo>
                  <a:lnTo>
                    <a:pt x="115" y="101"/>
                  </a:lnTo>
                  <a:lnTo>
                    <a:pt x="114" y="121"/>
                  </a:lnTo>
                  <a:lnTo>
                    <a:pt x="114" y="139"/>
                  </a:lnTo>
                  <a:lnTo>
                    <a:pt x="113" y="157"/>
                  </a:lnTo>
                  <a:lnTo>
                    <a:pt x="113" y="174"/>
                  </a:lnTo>
                  <a:lnTo>
                    <a:pt x="111" y="188"/>
                  </a:lnTo>
                  <a:lnTo>
                    <a:pt x="110" y="199"/>
                  </a:lnTo>
                  <a:lnTo>
                    <a:pt x="108" y="207"/>
                  </a:lnTo>
                  <a:lnTo>
                    <a:pt x="106" y="212"/>
                  </a:lnTo>
                  <a:lnTo>
                    <a:pt x="103" y="214"/>
                  </a:lnTo>
                  <a:lnTo>
                    <a:pt x="99" y="216"/>
                  </a:lnTo>
                  <a:lnTo>
                    <a:pt x="93" y="219"/>
                  </a:lnTo>
                  <a:lnTo>
                    <a:pt x="87" y="221"/>
                  </a:lnTo>
                  <a:lnTo>
                    <a:pt x="79" y="223"/>
                  </a:lnTo>
                  <a:lnTo>
                    <a:pt x="71" y="225"/>
                  </a:lnTo>
                  <a:lnTo>
                    <a:pt x="63" y="226"/>
                  </a:lnTo>
                  <a:lnTo>
                    <a:pt x="54" y="227"/>
                  </a:lnTo>
                  <a:lnTo>
                    <a:pt x="46" y="228"/>
                  </a:lnTo>
                  <a:lnTo>
                    <a:pt x="38" y="228"/>
                  </a:lnTo>
                  <a:lnTo>
                    <a:pt x="30" y="228"/>
                  </a:lnTo>
                  <a:lnTo>
                    <a:pt x="23" y="227"/>
                  </a:lnTo>
                  <a:lnTo>
                    <a:pt x="17" y="226"/>
                  </a:lnTo>
                  <a:lnTo>
                    <a:pt x="12" y="223"/>
                  </a:lnTo>
                  <a:lnTo>
                    <a:pt x="8" y="220"/>
                  </a:lnTo>
                  <a:lnTo>
                    <a:pt x="6" y="216"/>
                  </a:lnTo>
                  <a:lnTo>
                    <a:pt x="6" y="214"/>
                  </a:lnTo>
                  <a:lnTo>
                    <a:pt x="6" y="209"/>
                  </a:lnTo>
                  <a:lnTo>
                    <a:pt x="4" y="200"/>
                  </a:lnTo>
                  <a:lnTo>
                    <a:pt x="3" y="189"/>
                  </a:lnTo>
                  <a:lnTo>
                    <a:pt x="3" y="176"/>
                  </a:lnTo>
                  <a:lnTo>
                    <a:pt x="2" y="161"/>
                  </a:lnTo>
                  <a:lnTo>
                    <a:pt x="0" y="145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0" y="91"/>
                  </a:lnTo>
                  <a:lnTo>
                    <a:pt x="1" y="73"/>
                  </a:lnTo>
                  <a:lnTo>
                    <a:pt x="3" y="56"/>
                  </a:lnTo>
                  <a:lnTo>
                    <a:pt x="5" y="39"/>
                  </a:lnTo>
                  <a:lnTo>
                    <a:pt x="8" y="24"/>
                  </a:lnTo>
                  <a:lnTo>
                    <a:pt x="13" y="11"/>
                  </a:lnTo>
                  <a:lnTo>
                    <a:pt x="1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3" name="Freeform 56"/>
            <p:cNvSpPr>
              <a:spLocks/>
            </p:cNvSpPr>
            <p:nvPr/>
          </p:nvSpPr>
          <p:spPr bwMode="auto">
            <a:xfrm>
              <a:off x="5128" y="2826"/>
              <a:ext cx="116" cy="229"/>
            </a:xfrm>
            <a:custGeom>
              <a:avLst/>
              <a:gdLst>
                <a:gd name="T0" fmla="*/ 19 w 116"/>
                <a:gd name="T1" fmla="*/ 1 h 229"/>
                <a:gd name="T2" fmla="*/ 23 w 116"/>
                <a:gd name="T3" fmla="*/ 3 h 229"/>
                <a:gd name="T4" fmla="*/ 31 w 116"/>
                <a:gd name="T5" fmla="*/ 7 h 229"/>
                <a:gd name="T6" fmla="*/ 43 w 116"/>
                <a:gd name="T7" fmla="*/ 11 h 229"/>
                <a:gd name="T8" fmla="*/ 57 w 116"/>
                <a:gd name="T9" fmla="*/ 14 h 229"/>
                <a:gd name="T10" fmla="*/ 72 w 116"/>
                <a:gd name="T11" fmla="*/ 15 h 229"/>
                <a:gd name="T12" fmla="*/ 89 w 116"/>
                <a:gd name="T13" fmla="*/ 12 h 229"/>
                <a:gd name="T14" fmla="*/ 106 w 116"/>
                <a:gd name="T15" fmla="*/ 6 h 229"/>
                <a:gd name="T16" fmla="*/ 114 w 116"/>
                <a:gd name="T17" fmla="*/ 3 h 229"/>
                <a:gd name="T18" fmla="*/ 114 w 116"/>
                <a:gd name="T19" fmla="*/ 19 h 229"/>
                <a:gd name="T20" fmla="*/ 115 w 116"/>
                <a:gd name="T21" fmla="*/ 47 h 229"/>
                <a:gd name="T22" fmla="*/ 115 w 116"/>
                <a:gd name="T23" fmla="*/ 83 h 229"/>
                <a:gd name="T24" fmla="*/ 114 w 116"/>
                <a:gd name="T25" fmla="*/ 121 h 229"/>
                <a:gd name="T26" fmla="*/ 113 w 116"/>
                <a:gd name="T27" fmla="*/ 157 h 229"/>
                <a:gd name="T28" fmla="*/ 111 w 116"/>
                <a:gd name="T29" fmla="*/ 188 h 229"/>
                <a:gd name="T30" fmla="*/ 108 w 116"/>
                <a:gd name="T31" fmla="*/ 207 h 229"/>
                <a:gd name="T32" fmla="*/ 103 w 116"/>
                <a:gd name="T33" fmla="*/ 214 h 229"/>
                <a:gd name="T34" fmla="*/ 93 w 116"/>
                <a:gd name="T35" fmla="*/ 219 h 229"/>
                <a:gd name="T36" fmla="*/ 79 w 116"/>
                <a:gd name="T37" fmla="*/ 223 h 229"/>
                <a:gd name="T38" fmla="*/ 63 w 116"/>
                <a:gd name="T39" fmla="*/ 226 h 229"/>
                <a:gd name="T40" fmla="*/ 46 w 116"/>
                <a:gd name="T41" fmla="*/ 228 h 229"/>
                <a:gd name="T42" fmla="*/ 30 w 116"/>
                <a:gd name="T43" fmla="*/ 228 h 229"/>
                <a:gd name="T44" fmla="*/ 17 w 116"/>
                <a:gd name="T45" fmla="*/ 226 h 229"/>
                <a:gd name="T46" fmla="*/ 8 w 116"/>
                <a:gd name="T47" fmla="*/ 220 h 229"/>
                <a:gd name="T48" fmla="*/ 6 w 116"/>
                <a:gd name="T49" fmla="*/ 214 h 229"/>
                <a:gd name="T50" fmla="*/ 4 w 116"/>
                <a:gd name="T51" fmla="*/ 200 h 229"/>
                <a:gd name="T52" fmla="*/ 3 w 116"/>
                <a:gd name="T53" fmla="*/ 176 h 229"/>
                <a:gd name="T54" fmla="*/ 0 w 116"/>
                <a:gd name="T55" fmla="*/ 145 h 229"/>
                <a:gd name="T56" fmla="*/ 0 w 116"/>
                <a:gd name="T57" fmla="*/ 110 h 229"/>
                <a:gd name="T58" fmla="*/ 1 w 116"/>
                <a:gd name="T59" fmla="*/ 73 h 229"/>
                <a:gd name="T60" fmla="*/ 5 w 116"/>
                <a:gd name="T61" fmla="*/ 39 h 229"/>
                <a:gd name="T62" fmla="*/ 13 w 116"/>
                <a:gd name="T63" fmla="*/ 11 h 2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6"/>
                <a:gd name="T97" fmla="*/ 0 h 229"/>
                <a:gd name="T98" fmla="*/ 116 w 116"/>
                <a:gd name="T99" fmla="*/ 229 h 22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6" h="229">
                  <a:moveTo>
                    <a:pt x="18" y="0"/>
                  </a:moveTo>
                  <a:lnTo>
                    <a:pt x="19" y="1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7" y="9"/>
                  </a:lnTo>
                  <a:lnTo>
                    <a:pt x="43" y="11"/>
                  </a:lnTo>
                  <a:lnTo>
                    <a:pt x="50" y="12"/>
                  </a:lnTo>
                  <a:lnTo>
                    <a:pt x="57" y="14"/>
                  </a:lnTo>
                  <a:lnTo>
                    <a:pt x="64" y="15"/>
                  </a:lnTo>
                  <a:lnTo>
                    <a:pt x="72" y="15"/>
                  </a:lnTo>
                  <a:lnTo>
                    <a:pt x="80" y="14"/>
                  </a:lnTo>
                  <a:lnTo>
                    <a:pt x="89" y="12"/>
                  </a:lnTo>
                  <a:lnTo>
                    <a:pt x="98" y="10"/>
                  </a:lnTo>
                  <a:lnTo>
                    <a:pt x="106" y="6"/>
                  </a:lnTo>
                  <a:lnTo>
                    <a:pt x="114" y="0"/>
                  </a:lnTo>
                  <a:lnTo>
                    <a:pt x="114" y="3"/>
                  </a:lnTo>
                  <a:lnTo>
                    <a:pt x="114" y="9"/>
                  </a:lnTo>
                  <a:lnTo>
                    <a:pt x="114" y="19"/>
                  </a:lnTo>
                  <a:lnTo>
                    <a:pt x="115" y="32"/>
                  </a:lnTo>
                  <a:lnTo>
                    <a:pt x="115" y="47"/>
                  </a:lnTo>
                  <a:lnTo>
                    <a:pt x="115" y="64"/>
                  </a:lnTo>
                  <a:lnTo>
                    <a:pt x="115" y="83"/>
                  </a:lnTo>
                  <a:lnTo>
                    <a:pt x="115" y="101"/>
                  </a:lnTo>
                  <a:lnTo>
                    <a:pt x="114" y="121"/>
                  </a:lnTo>
                  <a:lnTo>
                    <a:pt x="114" y="139"/>
                  </a:lnTo>
                  <a:lnTo>
                    <a:pt x="113" y="157"/>
                  </a:lnTo>
                  <a:lnTo>
                    <a:pt x="113" y="174"/>
                  </a:lnTo>
                  <a:lnTo>
                    <a:pt x="111" y="188"/>
                  </a:lnTo>
                  <a:lnTo>
                    <a:pt x="110" y="199"/>
                  </a:lnTo>
                  <a:lnTo>
                    <a:pt x="108" y="207"/>
                  </a:lnTo>
                  <a:lnTo>
                    <a:pt x="106" y="212"/>
                  </a:lnTo>
                  <a:lnTo>
                    <a:pt x="103" y="214"/>
                  </a:lnTo>
                  <a:lnTo>
                    <a:pt x="99" y="216"/>
                  </a:lnTo>
                  <a:lnTo>
                    <a:pt x="93" y="219"/>
                  </a:lnTo>
                  <a:lnTo>
                    <a:pt x="87" y="221"/>
                  </a:lnTo>
                  <a:lnTo>
                    <a:pt x="79" y="223"/>
                  </a:lnTo>
                  <a:lnTo>
                    <a:pt x="71" y="225"/>
                  </a:lnTo>
                  <a:lnTo>
                    <a:pt x="63" y="226"/>
                  </a:lnTo>
                  <a:lnTo>
                    <a:pt x="54" y="227"/>
                  </a:lnTo>
                  <a:lnTo>
                    <a:pt x="46" y="228"/>
                  </a:lnTo>
                  <a:lnTo>
                    <a:pt x="38" y="228"/>
                  </a:lnTo>
                  <a:lnTo>
                    <a:pt x="30" y="228"/>
                  </a:lnTo>
                  <a:lnTo>
                    <a:pt x="23" y="227"/>
                  </a:lnTo>
                  <a:lnTo>
                    <a:pt x="17" y="226"/>
                  </a:lnTo>
                  <a:lnTo>
                    <a:pt x="12" y="223"/>
                  </a:lnTo>
                  <a:lnTo>
                    <a:pt x="8" y="220"/>
                  </a:lnTo>
                  <a:lnTo>
                    <a:pt x="6" y="216"/>
                  </a:lnTo>
                  <a:lnTo>
                    <a:pt x="6" y="214"/>
                  </a:lnTo>
                  <a:lnTo>
                    <a:pt x="6" y="209"/>
                  </a:lnTo>
                  <a:lnTo>
                    <a:pt x="4" y="200"/>
                  </a:lnTo>
                  <a:lnTo>
                    <a:pt x="3" y="189"/>
                  </a:lnTo>
                  <a:lnTo>
                    <a:pt x="3" y="176"/>
                  </a:lnTo>
                  <a:lnTo>
                    <a:pt x="2" y="161"/>
                  </a:lnTo>
                  <a:lnTo>
                    <a:pt x="0" y="145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0" y="91"/>
                  </a:lnTo>
                  <a:lnTo>
                    <a:pt x="1" y="73"/>
                  </a:lnTo>
                  <a:lnTo>
                    <a:pt x="3" y="56"/>
                  </a:lnTo>
                  <a:lnTo>
                    <a:pt x="5" y="39"/>
                  </a:lnTo>
                  <a:lnTo>
                    <a:pt x="8" y="24"/>
                  </a:lnTo>
                  <a:lnTo>
                    <a:pt x="13" y="11"/>
                  </a:lnTo>
                  <a:lnTo>
                    <a:pt x="1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4" name="Freeform 57"/>
            <p:cNvSpPr>
              <a:spLocks/>
            </p:cNvSpPr>
            <p:nvPr/>
          </p:nvSpPr>
          <p:spPr bwMode="auto">
            <a:xfrm>
              <a:off x="5358" y="2798"/>
              <a:ext cx="120" cy="93"/>
            </a:xfrm>
            <a:custGeom>
              <a:avLst/>
              <a:gdLst>
                <a:gd name="T0" fmla="*/ 0 w 120"/>
                <a:gd name="T1" fmla="*/ 4 h 93"/>
                <a:gd name="T2" fmla="*/ 4 w 120"/>
                <a:gd name="T3" fmla="*/ 92 h 93"/>
                <a:gd name="T4" fmla="*/ 119 w 120"/>
                <a:gd name="T5" fmla="*/ 88 h 93"/>
                <a:gd name="T6" fmla="*/ 119 w 120"/>
                <a:gd name="T7" fmla="*/ 0 h 93"/>
                <a:gd name="T8" fmla="*/ 0 w 120"/>
                <a:gd name="T9" fmla="*/ 4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3"/>
                <a:gd name="T17" fmla="*/ 120 w 1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3">
                  <a:moveTo>
                    <a:pt x="0" y="4"/>
                  </a:moveTo>
                  <a:lnTo>
                    <a:pt x="4" y="92"/>
                  </a:lnTo>
                  <a:lnTo>
                    <a:pt x="119" y="88"/>
                  </a:lnTo>
                  <a:lnTo>
                    <a:pt x="119" y="0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5" name="Freeform 58"/>
            <p:cNvSpPr>
              <a:spLocks/>
            </p:cNvSpPr>
            <p:nvPr/>
          </p:nvSpPr>
          <p:spPr bwMode="auto">
            <a:xfrm>
              <a:off x="5358" y="2798"/>
              <a:ext cx="120" cy="93"/>
            </a:xfrm>
            <a:custGeom>
              <a:avLst/>
              <a:gdLst>
                <a:gd name="T0" fmla="*/ 0 w 120"/>
                <a:gd name="T1" fmla="*/ 4 h 93"/>
                <a:gd name="T2" fmla="*/ 4 w 120"/>
                <a:gd name="T3" fmla="*/ 92 h 93"/>
                <a:gd name="T4" fmla="*/ 119 w 120"/>
                <a:gd name="T5" fmla="*/ 88 h 93"/>
                <a:gd name="T6" fmla="*/ 119 w 120"/>
                <a:gd name="T7" fmla="*/ 0 h 93"/>
                <a:gd name="T8" fmla="*/ 0 w 120"/>
                <a:gd name="T9" fmla="*/ 4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93"/>
                <a:gd name="T17" fmla="*/ 120 w 12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93">
                  <a:moveTo>
                    <a:pt x="0" y="4"/>
                  </a:moveTo>
                  <a:lnTo>
                    <a:pt x="4" y="92"/>
                  </a:lnTo>
                  <a:lnTo>
                    <a:pt x="119" y="88"/>
                  </a:lnTo>
                  <a:lnTo>
                    <a:pt x="119" y="0"/>
                  </a:lnTo>
                  <a:lnTo>
                    <a:pt x="0" y="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6" name="Freeform 59"/>
            <p:cNvSpPr>
              <a:spLocks/>
            </p:cNvSpPr>
            <p:nvPr/>
          </p:nvSpPr>
          <p:spPr bwMode="auto">
            <a:xfrm>
              <a:off x="5481" y="2734"/>
              <a:ext cx="38" cy="448"/>
            </a:xfrm>
            <a:custGeom>
              <a:avLst/>
              <a:gdLst>
                <a:gd name="T0" fmla="*/ 16 w 38"/>
                <a:gd name="T1" fmla="*/ 0 h 448"/>
                <a:gd name="T2" fmla="*/ 16 w 38"/>
                <a:gd name="T3" fmla="*/ 1 h 448"/>
                <a:gd name="T4" fmla="*/ 18 w 38"/>
                <a:gd name="T5" fmla="*/ 2 h 448"/>
                <a:gd name="T6" fmla="*/ 19 w 38"/>
                <a:gd name="T7" fmla="*/ 4 h 448"/>
                <a:gd name="T8" fmla="*/ 20 w 38"/>
                <a:gd name="T9" fmla="*/ 7 h 448"/>
                <a:gd name="T10" fmla="*/ 23 w 38"/>
                <a:gd name="T11" fmla="*/ 11 h 448"/>
                <a:gd name="T12" fmla="*/ 27 w 38"/>
                <a:gd name="T13" fmla="*/ 14 h 448"/>
                <a:gd name="T14" fmla="*/ 31 w 38"/>
                <a:gd name="T15" fmla="*/ 17 h 448"/>
                <a:gd name="T16" fmla="*/ 37 w 38"/>
                <a:gd name="T17" fmla="*/ 21 h 448"/>
                <a:gd name="T18" fmla="*/ 33 w 38"/>
                <a:gd name="T19" fmla="*/ 72 h 448"/>
                <a:gd name="T20" fmla="*/ 25 w 38"/>
                <a:gd name="T21" fmla="*/ 104 h 448"/>
                <a:gd name="T22" fmla="*/ 37 w 38"/>
                <a:gd name="T23" fmla="*/ 116 h 448"/>
                <a:gd name="T24" fmla="*/ 0 w 38"/>
                <a:gd name="T25" fmla="*/ 447 h 448"/>
                <a:gd name="T26" fmla="*/ 16 w 38"/>
                <a:gd name="T27" fmla="*/ 0 h 4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448"/>
                <a:gd name="T44" fmla="*/ 38 w 38"/>
                <a:gd name="T45" fmla="*/ 448 h 4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448">
                  <a:moveTo>
                    <a:pt x="16" y="0"/>
                  </a:moveTo>
                  <a:lnTo>
                    <a:pt x="16" y="1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1" y="17"/>
                  </a:lnTo>
                  <a:lnTo>
                    <a:pt x="37" y="21"/>
                  </a:lnTo>
                  <a:lnTo>
                    <a:pt x="33" y="72"/>
                  </a:lnTo>
                  <a:lnTo>
                    <a:pt x="25" y="104"/>
                  </a:lnTo>
                  <a:lnTo>
                    <a:pt x="37" y="116"/>
                  </a:lnTo>
                  <a:lnTo>
                    <a:pt x="0" y="447"/>
                  </a:lnTo>
                  <a:lnTo>
                    <a:pt x="16" y="0"/>
                  </a:lnTo>
                </a:path>
              </a:pathLst>
            </a:custGeom>
            <a:solidFill>
              <a:srgbClr val="7F7F7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7" name="Freeform 60"/>
            <p:cNvSpPr>
              <a:spLocks/>
            </p:cNvSpPr>
            <p:nvPr/>
          </p:nvSpPr>
          <p:spPr bwMode="auto">
            <a:xfrm>
              <a:off x="5481" y="2734"/>
              <a:ext cx="38" cy="448"/>
            </a:xfrm>
            <a:custGeom>
              <a:avLst/>
              <a:gdLst>
                <a:gd name="T0" fmla="*/ 16 w 38"/>
                <a:gd name="T1" fmla="*/ 0 h 448"/>
                <a:gd name="T2" fmla="*/ 16 w 38"/>
                <a:gd name="T3" fmla="*/ 1 h 448"/>
                <a:gd name="T4" fmla="*/ 18 w 38"/>
                <a:gd name="T5" fmla="*/ 2 h 448"/>
                <a:gd name="T6" fmla="*/ 19 w 38"/>
                <a:gd name="T7" fmla="*/ 4 h 448"/>
                <a:gd name="T8" fmla="*/ 20 w 38"/>
                <a:gd name="T9" fmla="*/ 7 h 448"/>
                <a:gd name="T10" fmla="*/ 23 w 38"/>
                <a:gd name="T11" fmla="*/ 11 h 448"/>
                <a:gd name="T12" fmla="*/ 27 w 38"/>
                <a:gd name="T13" fmla="*/ 14 h 448"/>
                <a:gd name="T14" fmla="*/ 31 w 38"/>
                <a:gd name="T15" fmla="*/ 17 h 448"/>
                <a:gd name="T16" fmla="*/ 37 w 38"/>
                <a:gd name="T17" fmla="*/ 21 h 448"/>
                <a:gd name="T18" fmla="*/ 33 w 38"/>
                <a:gd name="T19" fmla="*/ 72 h 448"/>
                <a:gd name="T20" fmla="*/ 25 w 38"/>
                <a:gd name="T21" fmla="*/ 104 h 448"/>
                <a:gd name="T22" fmla="*/ 37 w 38"/>
                <a:gd name="T23" fmla="*/ 116 h 448"/>
                <a:gd name="T24" fmla="*/ 0 w 38"/>
                <a:gd name="T25" fmla="*/ 447 h 4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448"/>
                <a:gd name="T41" fmla="*/ 38 w 38"/>
                <a:gd name="T42" fmla="*/ 448 h 4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448">
                  <a:moveTo>
                    <a:pt x="16" y="0"/>
                  </a:moveTo>
                  <a:lnTo>
                    <a:pt x="16" y="1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1" y="17"/>
                  </a:lnTo>
                  <a:lnTo>
                    <a:pt x="37" y="21"/>
                  </a:lnTo>
                  <a:lnTo>
                    <a:pt x="33" y="72"/>
                  </a:lnTo>
                  <a:lnTo>
                    <a:pt x="25" y="104"/>
                  </a:lnTo>
                  <a:lnTo>
                    <a:pt x="37" y="116"/>
                  </a:lnTo>
                  <a:lnTo>
                    <a:pt x="0" y="44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8" name="Freeform 61"/>
            <p:cNvSpPr>
              <a:spLocks/>
            </p:cNvSpPr>
            <p:nvPr/>
          </p:nvSpPr>
          <p:spPr bwMode="auto">
            <a:xfrm>
              <a:off x="5286" y="3485"/>
              <a:ext cx="135" cy="177"/>
            </a:xfrm>
            <a:custGeom>
              <a:avLst/>
              <a:gdLst>
                <a:gd name="T0" fmla="*/ 9 w 135"/>
                <a:gd name="T1" fmla="*/ 0 h 177"/>
                <a:gd name="T2" fmla="*/ 18 w 135"/>
                <a:gd name="T3" fmla="*/ 1 h 177"/>
                <a:gd name="T4" fmla="*/ 32 w 135"/>
                <a:gd name="T5" fmla="*/ 2 h 177"/>
                <a:gd name="T6" fmla="*/ 51 w 135"/>
                <a:gd name="T7" fmla="*/ 4 h 177"/>
                <a:gd name="T8" fmla="*/ 72 w 135"/>
                <a:gd name="T9" fmla="*/ 5 h 177"/>
                <a:gd name="T10" fmla="*/ 91 w 135"/>
                <a:gd name="T11" fmla="*/ 5 h 177"/>
                <a:gd name="T12" fmla="*/ 109 w 135"/>
                <a:gd name="T13" fmla="*/ 4 h 177"/>
                <a:gd name="T14" fmla="*/ 120 w 135"/>
                <a:gd name="T15" fmla="*/ 1 h 177"/>
                <a:gd name="T16" fmla="*/ 124 w 135"/>
                <a:gd name="T17" fmla="*/ 1 h 177"/>
                <a:gd name="T18" fmla="*/ 126 w 135"/>
                <a:gd name="T19" fmla="*/ 12 h 177"/>
                <a:gd name="T20" fmla="*/ 128 w 135"/>
                <a:gd name="T21" fmla="*/ 32 h 177"/>
                <a:gd name="T22" fmla="*/ 132 w 135"/>
                <a:gd name="T23" fmla="*/ 57 h 177"/>
                <a:gd name="T24" fmla="*/ 133 w 135"/>
                <a:gd name="T25" fmla="*/ 84 h 177"/>
                <a:gd name="T26" fmla="*/ 134 w 135"/>
                <a:gd name="T27" fmla="*/ 112 h 177"/>
                <a:gd name="T28" fmla="*/ 133 w 135"/>
                <a:gd name="T29" fmla="*/ 136 h 177"/>
                <a:gd name="T30" fmla="*/ 128 w 135"/>
                <a:gd name="T31" fmla="*/ 154 h 177"/>
                <a:gd name="T32" fmla="*/ 118 w 135"/>
                <a:gd name="T33" fmla="*/ 163 h 177"/>
                <a:gd name="T34" fmla="*/ 103 w 135"/>
                <a:gd name="T35" fmla="*/ 170 h 177"/>
                <a:gd name="T36" fmla="*/ 84 w 135"/>
                <a:gd name="T37" fmla="*/ 174 h 177"/>
                <a:gd name="T38" fmla="*/ 62 w 135"/>
                <a:gd name="T39" fmla="*/ 176 h 177"/>
                <a:gd name="T40" fmla="*/ 41 w 135"/>
                <a:gd name="T41" fmla="*/ 173 h 177"/>
                <a:gd name="T42" fmla="*/ 22 w 135"/>
                <a:gd name="T43" fmla="*/ 167 h 177"/>
                <a:gd name="T44" fmla="*/ 8 w 135"/>
                <a:gd name="T45" fmla="*/ 157 h 177"/>
                <a:gd name="T46" fmla="*/ 0 w 135"/>
                <a:gd name="T47" fmla="*/ 141 h 177"/>
                <a:gd name="T48" fmla="*/ 0 w 135"/>
                <a:gd name="T49" fmla="*/ 120 h 177"/>
                <a:gd name="T50" fmla="*/ 2 w 135"/>
                <a:gd name="T51" fmla="*/ 99 h 177"/>
                <a:gd name="T52" fmla="*/ 3 w 135"/>
                <a:gd name="T53" fmla="*/ 76 h 177"/>
                <a:gd name="T54" fmla="*/ 5 w 135"/>
                <a:gd name="T55" fmla="*/ 55 h 177"/>
                <a:gd name="T56" fmla="*/ 6 w 135"/>
                <a:gd name="T57" fmla="*/ 35 h 177"/>
                <a:gd name="T58" fmla="*/ 7 w 135"/>
                <a:gd name="T59" fmla="*/ 19 h 177"/>
                <a:gd name="T60" fmla="*/ 7 w 135"/>
                <a:gd name="T61" fmla="*/ 7 h 177"/>
                <a:gd name="T62" fmla="*/ 8 w 135"/>
                <a:gd name="T63" fmla="*/ 1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77"/>
                <a:gd name="T98" fmla="*/ 135 w 135"/>
                <a:gd name="T99" fmla="*/ 177 h 1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77">
                  <a:moveTo>
                    <a:pt x="8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32" y="2"/>
                  </a:lnTo>
                  <a:lnTo>
                    <a:pt x="41" y="3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1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4" y="1"/>
                  </a:lnTo>
                  <a:lnTo>
                    <a:pt x="125" y="5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28" y="32"/>
                  </a:lnTo>
                  <a:lnTo>
                    <a:pt x="130" y="44"/>
                  </a:lnTo>
                  <a:lnTo>
                    <a:pt x="132" y="57"/>
                  </a:lnTo>
                  <a:lnTo>
                    <a:pt x="133" y="70"/>
                  </a:lnTo>
                  <a:lnTo>
                    <a:pt x="133" y="84"/>
                  </a:lnTo>
                  <a:lnTo>
                    <a:pt x="134" y="99"/>
                  </a:lnTo>
                  <a:lnTo>
                    <a:pt x="134" y="112"/>
                  </a:lnTo>
                  <a:lnTo>
                    <a:pt x="134" y="124"/>
                  </a:lnTo>
                  <a:lnTo>
                    <a:pt x="133" y="136"/>
                  </a:lnTo>
                  <a:lnTo>
                    <a:pt x="130" y="146"/>
                  </a:lnTo>
                  <a:lnTo>
                    <a:pt x="128" y="154"/>
                  </a:lnTo>
                  <a:lnTo>
                    <a:pt x="124" y="159"/>
                  </a:lnTo>
                  <a:lnTo>
                    <a:pt x="118" y="163"/>
                  </a:lnTo>
                  <a:lnTo>
                    <a:pt x="111" y="167"/>
                  </a:lnTo>
                  <a:lnTo>
                    <a:pt x="103" y="170"/>
                  </a:lnTo>
                  <a:lnTo>
                    <a:pt x="94" y="173"/>
                  </a:lnTo>
                  <a:lnTo>
                    <a:pt x="84" y="174"/>
                  </a:lnTo>
                  <a:lnTo>
                    <a:pt x="73" y="176"/>
                  </a:lnTo>
                  <a:lnTo>
                    <a:pt x="62" y="176"/>
                  </a:lnTo>
                  <a:lnTo>
                    <a:pt x="52" y="175"/>
                  </a:lnTo>
                  <a:lnTo>
                    <a:pt x="41" y="173"/>
                  </a:lnTo>
                  <a:lnTo>
                    <a:pt x="31" y="171"/>
                  </a:lnTo>
                  <a:lnTo>
                    <a:pt x="22" y="167"/>
                  </a:lnTo>
                  <a:lnTo>
                    <a:pt x="14" y="162"/>
                  </a:lnTo>
                  <a:lnTo>
                    <a:pt x="8" y="157"/>
                  </a:lnTo>
                  <a:lnTo>
                    <a:pt x="3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2" y="109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3" y="76"/>
                  </a:lnTo>
                  <a:lnTo>
                    <a:pt x="5" y="65"/>
                  </a:lnTo>
                  <a:lnTo>
                    <a:pt x="5" y="55"/>
                  </a:lnTo>
                  <a:lnTo>
                    <a:pt x="6" y="45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7"/>
                  </a:lnTo>
                  <a:lnTo>
                    <a:pt x="8" y="3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59" name="Freeform 62"/>
            <p:cNvSpPr>
              <a:spLocks/>
            </p:cNvSpPr>
            <p:nvPr/>
          </p:nvSpPr>
          <p:spPr bwMode="auto">
            <a:xfrm>
              <a:off x="5286" y="3485"/>
              <a:ext cx="135" cy="177"/>
            </a:xfrm>
            <a:custGeom>
              <a:avLst/>
              <a:gdLst>
                <a:gd name="T0" fmla="*/ 9 w 135"/>
                <a:gd name="T1" fmla="*/ 0 h 177"/>
                <a:gd name="T2" fmla="*/ 18 w 135"/>
                <a:gd name="T3" fmla="*/ 1 h 177"/>
                <a:gd name="T4" fmla="*/ 32 w 135"/>
                <a:gd name="T5" fmla="*/ 2 h 177"/>
                <a:gd name="T6" fmla="*/ 51 w 135"/>
                <a:gd name="T7" fmla="*/ 4 h 177"/>
                <a:gd name="T8" fmla="*/ 72 w 135"/>
                <a:gd name="T9" fmla="*/ 5 h 177"/>
                <a:gd name="T10" fmla="*/ 91 w 135"/>
                <a:gd name="T11" fmla="*/ 5 h 177"/>
                <a:gd name="T12" fmla="*/ 109 w 135"/>
                <a:gd name="T13" fmla="*/ 4 h 177"/>
                <a:gd name="T14" fmla="*/ 120 w 135"/>
                <a:gd name="T15" fmla="*/ 1 h 177"/>
                <a:gd name="T16" fmla="*/ 124 w 135"/>
                <a:gd name="T17" fmla="*/ 1 h 177"/>
                <a:gd name="T18" fmla="*/ 126 w 135"/>
                <a:gd name="T19" fmla="*/ 12 h 177"/>
                <a:gd name="T20" fmla="*/ 128 w 135"/>
                <a:gd name="T21" fmla="*/ 32 h 177"/>
                <a:gd name="T22" fmla="*/ 132 w 135"/>
                <a:gd name="T23" fmla="*/ 57 h 177"/>
                <a:gd name="T24" fmla="*/ 133 w 135"/>
                <a:gd name="T25" fmla="*/ 84 h 177"/>
                <a:gd name="T26" fmla="*/ 134 w 135"/>
                <a:gd name="T27" fmla="*/ 112 h 177"/>
                <a:gd name="T28" fmla="*/ 133 w 135"/>
                <a:gd name="T29" fmla="*/ 136 h 177"/>
                <a:gd name="T30" fmla="*/ 128 w 135"/>
                <a:gd name="T31" fmla="*/ 154 h 177"/>
                <a:gd name="T32" fmla="*/ 118 w 135"/>
                <a:gd name="T33" fmla="*/ 163 h 177"/>
                <a:gd name="T34" fmla="*/ 103 w 135"/>
                <a:gd name="T35" fmla="*/ 170 h 177"/>
                <a:gd name="T36" fmla="*/ 84 w 135"/>
                <a:gd name="T37" fmla="*/ 174 h 177"/>
                <a:gd name="T38" fmla="*/ 62 w 135"/>
                <a:gd name="T39" fmla="*/ 176 h 177"/>
                <a:gd name="T40" fmla="*/ 41 w 135"/>
                <a:gd name="T41" fmla="*/ 173 h 177"/>
                <a:gd name="T42" fmla="*/ 22 w 135"/>
                <a:gd name="T43" fmla="*/ 167 h 177"/>
                <a:gd name="T44" fmla="*/ 8 w 135"/>
                <a:gd name="T45" fmla="*/ 157 h 177"/>
                <a:gd name="T46" fmla="*/ 0 w 135"/>
                <a:gd name="T47" fmla="*/ 141 h 177"/>
                <a:gd name="T48" fmla="*/ 0 w 135"/>
                <a:gd name="T49" fmla="*/ 120 h 177"/>
                <a:gd name="T50" fmla="*/ 2 w 135"/>
                <a:gd name="T51" fmla="*/ 99 h 177"/>
                <a:gd name="T52" fmla="*/ 3 w 135"/>
                <a:gd name="T53" fmla="*/ 76 h 177"/>
                <a:gd name="T54" fmla="*/ 5 w 135"/>
                <a:gd name="T55" fmla="*/ 55 h 177"/>
                <a:gd name="T56" fmla="*/ 6 w 135"/>
                <a:gd name="T57" fmla="*/ 35 h 177"/>
                <a:gd name="T58" fmla="*/ 7 w 135"/>
                <a:gd name="T59" fmla="*/ 19 h 177"/>
                <a:gd name="T60" fmla="*/ 7 w 135"/>
                <a:gd name="T61" fmla="*/ 7 h 177"/>
                <a:gd name="T62" fmla="*/ 8 w 135"/>
                <a:gd name="T63" fmla="*/ 1 h 1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5"/>
                <a:gd name="T97" fmla="*/ 0 h 177"/>
                <a:gd name="T98" fmla="*/ 135 w 135"/>
                <a:gd name="T99" fmla="*/ 177 h 1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5" h="177">
                  <a:moveTo>
                    <a:pt x="8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4" y="1"/>
                  </a:lnTo>
                  <a:lnTo>
                    <a:pt x="32" y="2"/>
                  </a:lnTo>
                  <a:lnTo>
                    <a:pt x="41" y="3"/>
                  </a:lnTo>
                  <a:lnTo>
                    <a:pt x="51" y="4"/>
                  </a:lnTo>
                  <a:lnTo>
                    <a:pt x="61" y="4"/>
                  </a:lnTo>
                  <a:lnTo>
                    <a:pt x="72" y="5"/>
                  </a:lnTo>
                  <a:lnTo>
                    <a:pt x="82" y="5"/>
                  </a:lnTo>
                  <a:lnTo>
                    <a:pt x="91" y="5"/>
                  </a:lnTo>
                  <a:lnTo>
                    <a:pt x="101" y="5"/>
                  </a:lnTo>
                  <a:lnTo>
                    <a:pt x="109" y="4"/>
                  </a:lnTo>
                  <a:lnTo>
                    <a:pt x="115" y="3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4" y="1"/>
                  </a:lnTo>
                  <a:lnTo>
                    <a:pt x="125" y="5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28" y="32"/>
                  </a:lnTo>
                  <a:lnTo>
                    <a:pt x="130" y="44"/>
                  </a:lnTo>
                  <a:lnTo>
                    <a:pt x="132" y="57"/>
                  </a:lnTo>
                  <a:lnTo>
                    <a:pt x="133" y="70"/>
                  </a:lnTo>
                  <a:lnTo>
                    <a:pt x="133" y="84"/>
                  </a:lnTo>
                  <a:lnTo>
                    <a:pt x="134" y="99"/>
                  </a:lnTo>
                  <a:lnTo>
                    <a:pt x="134" y="112"/>
                  </a:lnTo>
                  <a:lnTo>
                    <a:pt x="134" y="124"/>
                  </a:lnTo>
                  <a:lnTo>
                    <a:pt x="133" y="136"/>
                  </a:lnTo>
                  <a:lnTo>
                    <a:pt x="130" y="146"/>
                  </a:lnTo>
                  <a:lnTo>
                    <a:pt x="128" y="154"/>
                  </a:lnTo>
                  <a:lnTo>
                    <a:pt x="124" y="159"/>
                  </a:lnTo>
                  <a:lnTo>
                    <a:pt x="118" y="163"/>
                  </a:lnTo>
                  <a:lnTo>
                    <a:pt x="111" y="167"/>
                  </a:lnTo>
                  <a:lnTo>
                    <a:pt x="103" y="170"/>
                  </a:lnTo>
                  <a:lnTo>
                    <a:pt x="94" y="173"/>
                  </a:lnTo>
                  <a:lnTo>
                    <a:pt x="84" y="174"/>
                  </a:lnTo>
                  <a:lnTo>
                    <a:pt x="73" y="176"/>
                  </a:lnTo>
                  <a:lnTo>
                    <a:pt x="62" y="176"/>
                  </a:lnTo>
                  <a:lnTo>
                    <a:pt x="52" y="175"/>
                  </a:lnTo>
                  <a:lnTo>
                    <a:pt x="41" y="173"/>
                  </a:lnTo>
                  <a:lnTo>
                    <a:pt x="31" y="171"/>
                  </a:lnTo>
                  <a:lnTo>
                    <a:pt x="22" y="167"/>
                  </a:lnTo>
                  <a:lnTo>
                    <a:pt x="14" y="162"/>
                  </a:lnTo>
                  <a:lnTo>
                    <a:pt x="8" y="157"/>
                  </a:lnTo>
                  <a:lnTo>
                    <a:pt x="3" y="150"/>
                  </a:lnTo>
                  <a:lnTo>
                    <a:pt x="0" y="141"/>
                  </a:lnTo>
                  <a:lnTo>
                    <a:pt x="0" y="131"/>
                  </a:lnTo>
                  <a:lnTo>
                    <a:pt x="0" y="120"/>
                  </a:lnTo>
                  <a:lnTo>
                    <a:pt x="2" y="109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3" y="76"/>
                  </a:lnTo>
                  <a:lnTo>
                    <a:pt x="5" y="65"/>
                  </a:lnTo>
                  <a:lnTo>
                    <a:pt x="5" y="55"/>
                  </a:lnTo>
                  <a:lnTo>
                    <a:pt x="6" y="45"/>
                  </a:lnTo>
                  <a:lnTo>
                    <a:pt x="6" y="35"/>
                  </a:lnTo>
                  <a:lnTo>
                    <a:pt x="6" y="27"/>
                  </a:lnTo>
                  <a:lnTo>
                    <a:pt x="7" y="19"/>
                  </a:lnTo>
                  <a:lnTo>
                    <a:pt x="7" y="12"/>
                  </a:lnTo>
                  <a:lnTo>
                    <a:pt x="7" y="7"/>
                  </a:lnTo>
                  <a:lnTo>
                    <a:pt x="8" y="3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0" name="Freeform 63"/>
            <p:cNvSpPr>
              <a:spLocks/>
            </p:cNvSpPr>
            <p:nvPr/>
          </p:nvSpPr>
          <p:spPr bwMode="auto">
            <a:xfrm>
              <a:off x="5078" y="3465"/>
              <a:ext cx="111" cy="197"/>
            </a:xfrm>
            <a:custGeom>
              <a:avLst/>
              <a:gdLst>
                <a:gd name="T0" fmla="*/ 8 w 111"/>
                <a:gd name="T1" fmla="*/ 0 h 197"/>
                <a:gd name="T2" fmla="*/ 11 w 111"/>
                <a:gd name="T3" fmla="*/ 0 h 197"/>
                <a:gd name="T4" fmla="*/ 19 w 111"/>
                <a:gd name="T5" fmla="*/ 1 h 197"/>
                <a:gd name="T6" fmla="*/ 31 w 111"/>
                <a:gd name="T7" fmla="*/ 4 h 197"/>
                <a:gd name="T8" fmla="*/ 45 w 111"/>
                <a:gd name="T9" fmla="*/ 5 h 197"/>
                <a:gd name="T10" fmla="*/ 60 w 111"/>
                <a:gd name="T11" fmla="*/ 8 h 197"/>
                <a:gd name="T12" fmla="*/ 74 w 111"/>
                <a:gd name="T13" fmla="*/ 10 h 197"/>
                <a:gd name="T14" fmla="*/ 87 w 111"/>
                <a:gd name="T15" fmla="*/ 11 h 197"/>
                <a:gd name="T16" fmla="*/ 96 w 111"/>
                <a:gd name="T17" fmla="*/ 12 h 197"/>
                <a:gd name="T18" fmla="*/ 99 w 111"/>
                <a:gd name="T19" fmla="*/ 13 h 197"/>
                <a:gd name="T20" fmla="*/ 102 w 111"/>
                <a:gd name="T21" fmla="*/ 19 h 197"/>
                <a:gd name="T22" fmla="*/ 104 w 111"/>
                <a:gd name="T23" fmla="*/ 28 h 197"/>
                <a:gd name="T24" fmla="*/ 107 w 111"/>
                <a:gd name="T25" fmla="*/ 39 h 197"/>
                <a:gd name="T26" fmla="*/ 108 w 111"/>
                <a:gd name="T27" fmla="*/ 52 h 197"/>
                <a:gd name="T28" fmla="*/ 109 w 111"/>
                <a:gd name="T29" fmla="*/ 66 h 197"/>
                <a:gd name="T30" fmla="*/ 110 w 111"/>
                <a:gd name="T31" fmla="*/ 82 h 197"/>
                <a:gd name="T32" fmla="*/ 110 w 111"/>
                <a:gd name="T33" fmla="*/ 98 h 197"/>
                <a:gd name="T34" fmla="*/ 109 w 111"/>
                <a:gd name="T35" fmla="*/ 115 h 197"/>
                <a:gd name="T36" fmla="*/ 108 w 111"/>
                <a:gd name="T37" fmla="*/ 131 h 197"/>
                <a:gd name="T38" fmla="*/ 107 w 111"/>
                <a:gd name="T39" fmla="*/ 146 h 197"/>
                <a:gd name="T40" fmla="*/ 106 w 111"/>
                <a:gd name="T41" fmla="*/ 160 h 197"/>
                <a:gd name="T42" fmla="*/ 103 w 111"/>
                <a:gd name="T43" fmla="*/ 171 h 197"/>
                <a:gd name="T44" fmla="*/ 101 w 111"/>
                <a:gd name="T45" fmla="*/ 181 h 197"/>
                <a:gd name="T46" fmla="*/ 99 w 111"/>
                <a:gd name="T47" fmla="*/ 187 h 197"/>
                <a:gd name="T48" fmla="*/ 96 w 111"/>
                <a:gd name="T49" fmla="*/ 191 h 197"/>
                <a:gd name="T50" fmla="*/ 92 w 111"/>
                <a:gd name="T51" fmla="*/ 192 h 197"/>
                <a:gd name="T52" fmla="*/ 87 w 111"/>
                <a:gd name="T53" fmla="*/ 194 h 197"/>
                <a:gd name="T54" fmla="*/ 81 w 111"/>
                <a:gd name="T55" fmla="*/ 194 h 197"/>
                <a:gd name="T56" fmla="*/ 75 w 111"/>
                <a:gd name="T57" fmla="*/ 196 h 197"/>
                <a:gd name="T58" fmla="*/ 68 w 111"/>
                <a:gd name="T59" fmla="*/ 196 h 197"/>
                <a:gd name="T60" fmla="*/ 60 w 111"/>
                <a:gd name="T61" fmla="*/ 196 h 197"/>
                <a:gd name="T62" fmla="*/ 52 w 111"/>
                <a:gd name="T63" fmla="*/ 196 h 197"/>
                <a:gd name="T64" fmla="*/ 44 w 111"/>
                <a:gd name="T65" fmla="*/ 196 h 197"/>
                <a:gd name="T66" fmla="*/ 36 w 111"/>
                <a:gd name="T67" fmla="*/ 196 h 197"/>
                <a:gd name="T68" fmla="*/ 28 w 111"/>
                <a:gd name="T69" fmla="*/ 195 h 197"/>
                <a:gd name="T70" fmla="*/ 21 w 111"/>
                <a:gd name="T71" fmla="*/ 194 h 197"/>
                <a:gd name="T72" fmla="*/ 15 w 111"/>
                <a:gd name="T73" fmla="*/ 192 h 197"/>
                <a:gd name="T74" fmla="*/ 10 w 111"/>
                <a:gd name="T75" fmla="*/ 190 h 197"/>
                <a:gd name="T76" fmla="*/ 5 w 111"/>
                <a:gd name="T77" fmla="*/ 189 h 197"/>
                <a:gd name="T78" fmla="*/ 2 w 111"/>
                <a:gd name="T79" fmla="*/ 186 h 197"/>
                <a:gd name="T80" fmla="*/ 0 w 111"/>
                <a:gd name="T81" fmla="*/ 183 h 197"/>
                <a:gd name="T82" fmla="*/ 0 w 111"/>
                <a:gd name="T83" fmla="*/ 179 h 197"/>
                <a:gd name="T84" fmla="*/ 0 w 111"/>
                <a:gd name="T85" fmla="*/ 171 h 197"/>
                <a:gd name="T86" fmla="*/ 0 w 111"/>
                <a:gd name="T87" fmla="*/ 160 h 197"/>
                <a:gd name="T88" fmla="*/ 0 w 111"/>
                <a:gd name="T89" fmla="*/ 148 h 197"/>
                <a:gd name="T90" fmla="*/ 0 w 111"/>
                <a:gd name="T91" fmla="*/ 133 h 197"/>
                <a:gd name="T92" fmla="*/ 1 w 111"/>
                <a:gd name="T93" fmla="*/ 118 h 197"/>
                <a:gd name="T94" fmla="*/ 2 w 111"/>
                <a:gd name="T95" fmla="*/ 102 h 197"/>
                <a:gd name="T96" fmla="*/ 3 w 111"/>
                <a:gd name="T97" fmla="*/ 85 h 197"/>
                <a:gd name="T98" fmla="*/ 4 w 111"/>
                <a:gd name="T99" fmla="*/ 69 h 197"/>
                <a:gd name="T100" fmla="*/ 5 w 111"/>
                <a:gd name="T101" fmla="*/ 54 h 197"/>
                <a:gd name="T102" fmla="*/ 6 w 111"/>
                <a:gd name="T103" fmla="*/ 39 h 197"/>
                <a:gd name="T104" fmla="*/ 7 w 111"/>
                <a:gd name="T105" fmla="*/ 26 h 197"/>
                <a:gd name="T106" fmla="*/ 7 w 111"/>
                <a:gd name="T107" fmla="*/ 15 h 197"/>
                <a:gd name="T108" fmla="*/ 8 w 111"/>
                <a:gd name="T109" fmla="*/ 7 h 197"/>
                <a:gd name="T110" fmla="*/ 8 w 111"/>
                <a:gd name="T111" fmla="*/ 1 h 197"/>
                <a:gd name="T112" fmla="*/ 8 w 111"/>
                <a:gd name="T113" fmla="*/ 0 h 1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197"/>
                <a:gd name="T173" fmla="*/ 111 w 111"/>
                <a:gd name="T174" fmla="*/ 197 h 1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197">
                  <a:moveTo>
                    <a:pt x="8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31" y="4"/>
                  </a:lnTo>
                  <a:lnTo>
                    <a:pt x="45" y="5"/>
                  </a:lnTo>
                  <a:lnTo>
                    <a:pt x="60" y="8"/>
                  </a:lnTo>
                  <a:lnTo>
                    <a:pt x="74" y="10"/>
                  </a:lnTo>
                  <a:lnTo>
                    <a:pt x="87" y="11"/>
                  </a:lnTo>
                  <a:lnTo>
                    <a:pt x="96" y="12"/>
                  </a:lnTo>
                  <a:lnTo>
                    <a:pt x="99" y="13"/>
                  </a:lnTo>
                  <a:lnTo>
                    <a:pt x="102" y="19"/>
                  </a:lnTo>
                  <a:lnTo>
                    <a:pt x="104" y="28"/>
                  </a:lnTo>
                  <a:lnTo>
                    <a:pt x="107" y="39"/>
                  </a:lnTo>
                  <a:lnTo>
                    <a:pt x="108" y="52"/>
                  </a:lnTo>
                  <a:lnTo>
                    <a:pt x="109" y="66"/>
                  </a:lnTo>
                  <a:lnTo>
                    <a:pt x="110" y="82"/>
                  </a:lnTo>
                  <a:lnTo>
                    <a:pt x="110" y="98"/>
                  </a:lnTo>
                  <a:lnTo>
                    <a:pt x="109" y="115"/>
                  </a:lnTo>
                  <a:lnTo>
                    <a:pt x="108" y="131"/>
                  </a:lnTo>
                  <a:lnTo>
                    <a:pt x="107" y="146"/>
                  </a:lnTo>
                  <a:lnTo>
                    <a:pt x="106" y="160"/>
                  </a:lnTo>
                  <a:lnTo>
                    <a:pt x="103" y="171"/>
                  </a:lnTo>
                  <a:lnTo>
                    <a:pt x="101" y="181"/>
                  </a:lnTo>
                  <a:lnTo>
                    <a:pt x="99" y="187"/>
                  </a:lnTo>
                  <a:lnTo>
                    <a:pt x="96" y="191"/>
                  </a:lnTo>
                  <a:lnTo>
                    <a:pt x="92" y="192"/>
                  </a:lnTo>
                  <a:lnTo>
                    <a:pt x="87" y="194"/>
                  </a:lnTo>
                  <a:lnTo>
                    <a:pt x="81" y="194"/>
                  </a:lnTo>
                  <a:lnTo>
                    <a:pt x="75" y="196"/>
                  </a:lnTo>
                  <a:lnTo>
                    <a:pt x="68" y="196"/>
                  </a:lnTo>
                  <a:lnTo>
                    <a:pt x="60" y="196"/>
                  </a:lnTo>
                  <a:lnTo>
                    <a:pt x="52" y="196"/>
                  </a:lnTo>
                  <a:lnTo>
                    <a:pt x="44" y="196"/>
                  </a:lnTo>
                  <a:lnTo>
                    <a:pt x="36" y="196"/>
                  </a:lnTo>
                  <a:lnTo>
                    <a:pt x="28" y="195"/>
                  </a:lnTo>
                  <a:lnTo>
                    <a:pt x="21" y="194"/>
                  </a:lnTo>
                  <a:lnTo>
                    <a:pt x="15" y="192"/>
                  </a:lnTo>
                  <a:lnTo>
                    <a:pt x="10" y="190"/>
                  </a:lnTo>
                  <a:lnTo>
                    <a:pt x="5" y="189"/>
                  </a:lnTo>
                  <a:lnTo>
                    <a:pt x="2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33"/>
                  </a:lnTo>
                  <a:lnTo>
                    <a:pt x="1" y="118"/>
                  </a:lnTo>
                  <a:lnTo>
                    <a:pt x="2" y="102"/>
                  </a:lnTo>
                  <a:lnTo>
                    <a:pt x="3" y="85"/>
                  </a:lnTo>
                  <a:lnTo>
                    <a:pt x="4" y="69"/>
                  </a:lnTo>
                  <a:lnTo>
                    <a:pt x="5" y="54"/>
                  </a:lnTo>
                  <a:lnTo>
                    <a:pt x="6" y="39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8" y="7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1" name="Freeform 64"/>
            <p:cNvSpPr>
              <a:spLocks/>
            </p:cNvSpPr>
            <p:nvPr/>
          </p:nvSpPr>
          <p:spPr bwMode="auto">
            <a:xfrm>
              <a:off x="5078" y="3465"/>
              <a:ext cx="111" cy="197"/>
            </a:xfrm>
            <a:custGeom>
              <a:avLst/>
              <a:gdLst>
                <a:gd name="T0" fmla="*/ 8 w 111"/>
                <a:gd name="T1" fmla="*/ 0 h 197"/>
                <a:gd name="T2" fmla="*/ 11 w 111"/>
                <a:gd name="T3" fmla="*/ 0 h 197"/>
                <a:gd name="T4" fmla="*/ 19 w 111"/>
                <a:gd name="T5" fmla="*/ 1 h 197"/>
                <a:gd name="T6" fmla="*/ 31 w 111"/>
                <a:gd name="T7" fmla="*/ 4 h 197"/>
                <a:gd name="T8" fmla="*/ 45 w 111"/>
                <a:gd name="T9" fmla="*/ 5 h 197"/>
                <a:gd name="T10" fmla="*/ 60 w 111"/>
                <a:gd name="T11" fmla="*/ 8 h 197"/>
                <a:gd name="T12" fmla="*/ 74 w 111"/>
                <a:gd name="T13" fmla="*/ 10 h 197"/>
                <a:gd name="T14" fmla="*/ 87 w 111"/>
                <a:gd name="T15" fmla="*/ 11 h 197"/>
                <a:gd name="T16" fmla="*/ 96 w 111"/>
                <a:gd name="T17" fmla="*/ 12 h 197"/>
                <a:gd name="T18" fmla="*/ 99 w 111"/>
                <a:gd name="T19" fmla="*/ 13 h 197"/>
                <a:gd name="T20" fmla="*/ 102 w 111"/>
                <a:gd name="T21" fmla="*/ 19 h 197"/>
                <a:gd name="T22" fmla="*/ 104 w 111"/>
                <a:gd name="T23" fmla="*/ 28 h 197"/>
                <a:gd name="T24" fmla="*/ 107 w 111"/>
                <a:gd name="T25" fmla="*/ 39 h 197"/>
                <a:gd name="T26" fmla="*/ 108 w 111"/>
                <a:gd name="T27" fmla="*/ 52 h 197"/>
                <a:gd name="T28" fmla="*/ 109 w 111"/>
                <a:gd name="T29" fmla="*/ 66 h 197"/>
                <a:gd name="T30" fmla="*/ 110 w 111"/>
                <a:gd name="T31" fmla="*/ 82 h 197"/>
                <a:gd name="T32" fmla="*/ 110 w 111"/>
                <a:gd name="T33" fmla="*/ 98 h 197"/>
                <a:gd name="T34" fmla="*/ 109 w 111"/>
                <a:gd name="T35" fmla="*/ 115 h 197"/>
                <a:gd name="T36" fmla="*/ 108 w 111"/>
                <a:gd name="T37" fmla="*/ 131 h 197"/>
                <a:gd name="T38" fmla="*/ 107 w 111"/>
                <a:gd name="T39" fmla="*/ 146 h 197"/>
                <a:gd name="T40" fmla="*/ 106 w 111"/>
                <a:gd name="T41" fmla="*/ 160 h 197"/>
                <a:gd name="T42" fmla="*/ 103 w 111"/>
                <a:gd name="T43" fmla="*/ 171 h 197"/>
                <a:gd name="T44" fmla="*/ 101 w 111"/>
                <a:gd name="T45" fmla="*/ 181 h 197"/>
                <a:gd name="T46" fmla="*/ 99 w 111"/>
                <a:gd name="T47" fmla="*/ 187 h 197"/>
                <a:gd name="T48" fmla="*/ 96 w 111"/>
                <a:gd name="T49" fmla="*/ 191 h 197"/>
                <a:gd name="T50" fmla="*/ 92 w 111"/>
                <a:gd name="T51" fmla="*/ 192 h 197"/>
                <a:gd name="T52" fmla="*/ 87 w 111"/>
                <a:gd name="T53" fmla="*/ 194 h 197"/>
                <a:gd name="T54" fmla="*/ 81 w 111"/>
                <a:gd name="T55" fmla="*/ 194 h 197"/>
                <a:gd name="T56" fmla="*/ 75 w 111"/>
                <a:gd name="T57" fmla="*/ 196 h 197"/>
                <a:gd name="T58" fmla="*/ 68 w 111"/>
                <a:gd name="T59" fmla="*/ 196 h 197"/>
                <a:gd name="T60" fmla="*/ 60 w 111"/>
                <a:gd name="T61" fmla="*/ 196 h 197"/>
                <a:gd name="T62" fmla="*/ 52 w 111"/>
                <a:gd name="T63" fmla="*/ 196 h 197"/>
                <a:gd name="T64" fmla="*/ 44 w 111"/>
                <a:gd name="T65" fmla="*/ 196 h 197"/>
                <a:gd name="T66" fmla="*/ 36 w 111"/>
                <a:gd name="T67" fmla="*/ 196 h 197"/>
                <a:gd name="T68" fmla="*/ 28 w 111"/>
                <a:gd name="T69" fmla="*/ 195 h 197"/>
                <a:gd name="T70" fmla="*/ 21 w 111"/>
                <a:gd name="T71" fmla="*/ 194 h 197"/>
                <a:gd name="T72" fmla="*/ 15 w 111"/>
                <a:gd name="T73" fmla="*/ 192 h 197"/>
                <a:gd name="T74" fmla="*/ 10 w 111"/>
                <a:gd name="T75" fmla="*/ 190 h 197"/>
                <a:gd name="T76" fmla="*/ 5 w 111"/>
                <a:gd name="T77" fmla="*/ 189 h 197"/>
                <a:gd name="T78" fmla="*/ 2 w 111"/>
                <a:gd name="T79" fmla="*/ 186 h 197"/>
                <a:gd name="T80" fmla="*/ 0 w 111"/>
                <a:gd name="T81" fmla="*/ 183 h 197"/>
                <a:gd name="T82" fmla="*/ 0 w 111"/>
                <a:gd name="T83" fmla="*/ 179 h 197"/>
                <a:gd name="T84" fmla="*/ 0 w 111"/>
                <a:gd name="T85" fmla="*/ 171 h 197"/>
                <a:gd name="T86" fmla="*/ 0 w 111"/>
                <a:gd name="T87" fmla="*/ 160 h 197"/>
                <a:gd name="T88" fmla="*/ 0 w 111"/>
                <a:gd name="T89" fmla="*/ 148 h 197"/>
                <a:gd name="T90" fmla="*/ 0 w 111"/>
                <a:gd name="T91" fmla="*/ 133 h 197"/>
                <a:gd name="T92" fmla="*/ 1 w 111"/>
                <a:gd name="T93" fmla="*/ 118 h 197"/>
                <a:gd name="T94" fmla="*/ 2 w 111"/>
                <a:gd name="T95" fmla="*/ 102 h 197"/>
                <a:gd name="T96" fmla="*/ 3 w 111"/>
                <a:gd name="T97" fmla="*/ 85 h 197"/>
                <a:gd name="T98" fmla="*/ 4 w 111"/>
                <a:gd name="T99" fmla="*/ 69 h 197"/>
                <a:gd name="T100" fmla="*/ 5 w 111"/>
                <a:gd name="T101" fmla="*/ 54 h 197"/>
                <a:gd name="T102" fmla="*/ 6 w 111"/>
                <a:gd name="T103" fmla="*/ 39 h 197"/>
                <a:gd name="T104" fmla="*/ 7 w 111"/>
                <a:gd name="T105" fmla="*/ 26 h 197"/>
                <a:gd name="T106" fmla="*/ 7 w 111"/>
                <a:gd name="T107" fmla="*/ 15 h 197"/>
                <a:gd name="T108" fmla="*/ 8 w 111"/>
                <a:gd name="T109" fmla="*/ 7 h 197"/>
                <a:gd name="T110" fmla="*/ 8 w 111"/>
                <a:gd name="T111" fmla="*/ 1 h 197"/>
                <a:gd name="T112" fmla="*/ 8 w 111"/>
                <a:gd name="T113" fmla="*/ 0 h 1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1"/>
                <a:gd name="T172" fmla="*/ 0 h 197"/>
                <a:gd name="T173" fmla="*/ 111 w 111"/>
                <a:gd name="T174" fmla="*/ 197 h 1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1" h="197">
                  <a:moveTo>
                    <a:pt x="8" y="0"/>
                  </a:moveTo>
                  <a:lnTo>
                    <a:pt x="11" y="0"/>
                  </a:lnTo>
                  <a:lnTo>
                    <a:pt x="19" y="1"/>
                  </a:lnTo>
                  <a:lnTo>
                    <a:pt x="31" y="4"/>
                  </a:lnTo>
                  <a:lnTo>
                    <a:pt x="45" y="5"/>
                  </a:lnTo>
                  <a:lnTo>
                    <a:pt x="60" y="8"/>
                  </a:lnTo>
                  <a:lnTo>
                    <a:pt x="74" y="10"/>
                  </a:lnTo>
                  <a:lnTo>
                    <a:pt x="87" y="11"/>
                  </a:lnTo>
                  <a:lnTo>
                    <a:pt x="96" y="12"/>
                  </a:lnTo>
                  <a:lnTo>
                    <a:pt x="99" y="13"/>
                  </a:lnTo>
                  <a:lnTo>
                    <a:pt x="102" y="19"/>
                  </a:lnTo>
                  <a:lnTo>
                    <a:pt x="104" y="28"/>
                  </a:lnTo>
                  <a:lnTo>
                    <a:pt x="107" y="39"/>
                  </a:lnTo>
                  <a:lnTo>
                    <a:pt x="108" y="52"/>
                  </a:lnTo>
                  <a:lnTo>
                    <a:pt x="109" y="66"/>
                  </a:lnTo>
                  <a:lnTo>
                    <a:pt x="110" y="82"/>
                  </a:lnTo>
                  <a:lnTo>
                    <a:pt x="110" y="98"/>
                  </a:lnTo>
                  <a:lnTo>
                    <a:pt x="109" y="115"/>
                  </a:lnTo>
                  <a:lnTo>
                    <a:pt x="108" y="131"/>
                  </a:lnTo>
                  <a:lnTo>
                    <a:pt x="107" y="146"/>
                  </a:lnTo>
                  <a:lnTo>
                    <a:pt x="106" y="160"/>
                  </a:lnTo>
                  <a:lnTo>
                    <a:pt x="103" y="171"/>
                  </a:lnTo>
                  <a:lnTo>
                    <a:pt x="101" y="181"/>
                  </a:lnTo>
                  <a:lnTo>
                    <a:pt x="99" y="187"/>
                  </a:lnTo>
                  <a:lnTo>
                    <a:pt x="96" y="191"/>
                  </a:lnTo>
                  <a:lnTo>
                    <a:pt x="92" y="192"/>
                  </a:lnTo>
                  <a:lnTo>
                    <a:pt x="87" y="194"/>
                  </a:lnTo>
                  <a:lnTo>
                    <a:pt x="81" y="194"/>
                  </a:lnTo>
                  <a:lnTo>
                    <a:pt x="75" y="196"/>
                  </a:lnTo>
                  <a:lnTo>
                    <a:pt x="68" y="196"/>
                  </a:lnTo>
                  <a:lnTo>
                    <a:pt x="60" y="196"/>
                  </a:lnTo>
                  <a:lnTo>
                    <a:pt x="52" y="196"/>
                  </a:lnTo>
                  <a:lnTo>
                    <a:pt x="44" y="196"/>
                  </a:lnTo>
                  <a:lnTo>
                    <a:pt x="36" y="196"/>
                  </a:lnTo>
                  <a:lnTo>
                    <a:pt x="28" y="195"/>
                  </a:lnTo>
                  <a:lnTo>
                    <a:pt x="21" y="194"/>
                  </a:lnTo>
                  <a:lnTo>
                    <a:pt x="15" y="192"/>
                  </a:lnTo>
                  <a:lnTo>
                    <a:pt x="10" y="190"/>
                  </a:lnTo>
                  <a:lnTo>
                    <a:pt x="5" y="189"/>
                  </a:lnTo>
                  <a:lnTo>
                    <a:pt x="2" y="186"/>
                  </a:lnTo>
                  <a:lnTo>
                    <a:pt x="0" y="183"/>
                  </a:lnTo>
                  <a:lnTo>
                    <a:pt x="0" y="179"/>
                  </a:lnTo>
                  <a:lnTo>
                    <a:pt x="0" y="171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33"/>
                  </a:lnTo>
                  <a:lnTo>
                    <a:pt x="1" y="118"/>
                  </a:lnTo>
                  <a:lnTo>
                    <a:pt x="2" y="102"/>
                  </a:lnTo>
                  <a:lnTo>
                    <a:pt x="3" y="85"/>
                  </a:lnTo>
                  <a:lnTo>
                    <a:pt x="4" y="69"/>
                  </a:lnTo>
                  <a:lnTo>
                    <a:pt x="5" y="54"/>
                  </a:lnTo>
                  <a:lnTo>
                    <a:pt x="6" y="39"/>
                  </a:lnTo>
                  <a:lnTo>
                    <a:pt x="7" y="26"/>
                  </a:lnTo>
                  <a:lnTo>
                    <a:pt x="7" y="15"/>
                  </a:lnTo>
                  <a:lnTo>
                    <a:pt x="8" y="7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2" name="Freeform 65"/>
            <p:cNvSpPr>
              <a:spLocks/>
            </p:cNvSpPr>
            <p:nvPr/>
          </p:nvSpPr>
          <p:spPr bwMode="auto">
            <a:xfrm>
              <a:off x="5242" y="2734"/>
              <a:ext cx="49" cy="1087"/>
            </a:xfrm>
            <a:custGeom>
              <a:avLst/>
              <a:gdLst>
                <a:gd name="T0" fmla="*/ 0 w 49"/>
                <a:gd name="T1" fmla="*/ 1086 h 1087"/>
                <a:gd name="T2" fmla="*/ 40 w 49"/>
                <a:gd name="T3" fmla="*/ 244 h 1087"/>
                <a:gd name="T4" fmla="*/ 48 w 49"/>
                <a:gd name="T5" fmla="*/ 224 h 1087"/>
                <a:gd name="T6" fmla="*/ 32 w 49"/>
                <a:gd name="T7" fmla="*/ 208 h 1087"/>
                <a:gd name="T8" fmla="*/ 32 w 49"/>
                <a:gd name="T9" fmla="*/ 207 h 1087"/>
                <a:gd name="T10" fmla="*/ 34 w 49"/>
                <a:gd name="T11" fmla="*/ 203 h 1087"/>
                <a:gd name="T12" fmla="*/ 35 w 49"/>
                <a:gd name="T13" fmla="*/ 199 h 1087"/>
                <a:gd name="T14" fmla="*/ 38 w 49"/>
                <a:gd name="T15" fmla="*/ 192 h 1087"/>
                <a:gd name="T16" fmla="*/ 39 w 49"/>
                <a:gd name="T17" fmla="*/ 186 h 1087"/>
                <a:gd name="T18" fmla="*/ 40 w 49"/>
                <a:gd name="T19" fmla="*/ 180 h 1087"/>
                <a:gd name="T20" fmla="*/ 40 w 49"/>
                <a:gd name="T21" fmla="*/ 173 h 1087"/>
                <a:gd name="T22" fmla="*/ 40 w 49"/>
                <a:gd name="T23" fmla="*/ 168 h 1087"/>
                <a:gd name="T24" fmla="*/ 39 w 49"/>
                <a:gd name="T25" fmla="*/ 164 h 1087"/>
                <a:gd name="T26" fmla="*/ 39 w 49"/>
                <a:gd name="T27" fmla="*/ 157 h 1087"/>
                <a:gd name="T28" fmla="*/ 38 w 49"/>
                <a:gd name="T29" fmla="*/ 148 h 1087"/>
                <a:gd name="T30" fmla="*/ 38 w 49"/>
                <a:gd name="T31" fmla="*/ 137 h 1087"/>
                <a:gd name="T32" fmla="*/ 38 w 49"/>
                <a:gd name="T33" fmla="*/ 124 h 1087"/>
                <a:gd name="T34" fmla="*/ 38 w 49"/>
                <a:gd name="T35" fmla="*/ 110 h 1087"/>
                <a:gd name="T36" fmla="*/ 38 w 49"/>
                <a:gd name="T37" fmla="*/ 95 h 1087"/>
                <a:gd name="T38" fmla="*/ 38 w 49"/>
                <a:gd name="T39" fmla="*/ 80 h 1087"/>
                <a:gd name="T40" fmla="*/ 39 w 49"/>
                <a:gd name="T41" fmla="*/ 65 h 1087"/>
                <a:gd name="T42" fmla="*/ 39 w 49"/>
                <a:gd name="T43" fmla="*/ 50 h 1087"/>
                <a:gd name="T44" fmla="*/ 39 w 49"/>
                <a:gd name="T45" fmla="*/ 37 h 1087"/>
                <a:gd name="T46" fmla="*/ 39 w 49"/>
                <a:gd name="T47" fmla="*/ 25 h 1087"/>
                <a:gd name="T48" fmla="*/ 39 w 49"/>
                <a:gd name="T49" fmla="*/ 15 h 1087"/>
                <a:gd name="T50" fmla="*/ 40 w 49"/>
                <a:gd name="T51" fmla="*/ 7 h 1087"/>
                <a:gd name="T52" fmla="*/ 40 w 49"/>
                <a:gd name="T53" fmla="*/ 2 h 1087"/>
                <a:gd name="T54" fmla="*/ 40 w 49"/>
                <a:gd name="T55" fmla="*/ 0 h 1087"/>
                <a:gd name="T56" fmla="*/ 0 w 49"/>
                <a:gd name="T57" fmla="*/ 1086 h 10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"/>
                <a:gd name="T88" fmla="*/ 0 h 1087"/>
                <a:gd name="T89" fmla="*/ 49 w 49"/>
                <a:gd name="T90" fmla="*/ 1087 h 10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" h="1087">
                  <a:moveTo>
                    <a:pt x="0" y="1086"/>
                  </a:moveTo>
                  <a:lnTo>
                    <a:pt x="40" y="244"/>
                  </a:lnTo>
                  <a:lnTo>
                    <a:pt x="48" y="224"/>
                  </a:lnTo>
                  <a:lnTo>
                    <a:pt x="32" y="208"/>
                  </a:lnTo>
                  <a:lnTo>
                    <a:pt x="32" y="207"/>
                  </a:lnTo>
                  <a:lnTo>
                    <a:pt x="34" y="203"/>
                  </a:lnTo>
                  <a:lnTo>
                    <a:pt x="35" y="199"/>
                  </a:lnTo>
                  <a:lnTo>
                    <a:pt x="38" y="192"/>
                  </a:lnTo>
                  <a:lnTo>
                    <a:pt x="39" y="186"/>
                  </a:lnTo>
                  <a:lnTo>
                    <a:pt x="40" y="180"/>
                  </a:lnTo>
                  <a:lnTo>
                    <a:pt x="40" y="173"/>
                  </a:lnTo>
                  <a:lnTo>
                    <a:pt x="40" y="168"/>
                  </a:lnTo>
                  <a:lnTo>
                    <a:pt x="39" y="164"/>
                  </a:lnTo>
                  <a:lnTo>
                    <a:pt x="39" y="157"/>
                  </a:lnTo>
                  <a:lnTo>
                    <a:pt x="38" y="148"/>
                  </a:lnTo>
                  <a:lnTo>
                    <a:pt x="38" y="137"/>
                  </a:lnTo>
                  <a:lnTo>
                    <a:pt x="38" y="124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39" y="65"/>
                  </a:lnTo>
                  <a:lnTo>
                    <a:pt x="39" y="50"/>
                  </a:lnTo>
                  <a:lnTo>
                    <a:pt x="39" y="37"/>
                  </a:lnTo>
                  <a:lnTo>
                    <a:pt x="39" y="25"/>
                  </a:lnTo>
                  <a:lnTo>
                    <a:pt x="39" y="15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0" y="1086"/>
                  </a:lnTo>
                </a:path>
              </a:pathLst>
            </a:custGeom>
            <a:solidFill>
              <a:srgbClr val="7F7F7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3" name="Freeform 66"/>
            <p:cNvSpPr>
              <a:spLocks/>
            </p:cNvSpPr>
            <p:nvPr/>
          </p:nvSpPr>
          <p:spPr bwMode="auto">
            <a:xfrm>
              <a:off x="5242" y="2734"/>
              <a:ext cx="49" cy="1087"/>
            </a:xfrm>
            <a:custGeom>
              <a:avLst/>
              <a:gdLst>
                <a:gd name="T0" fmla="*/ 0 w 49"/>
                <a:gd name="T1" fmla="*/ 1086 h 1087"/>
                <a:gd name="T2" fmla="*/ 40 w 49"/>
                <a:gd name="T3" fmla="*/ 244 h 1087"/>
                <a:gd name="T4" fmla="*/ 48 w 49"/>
                <a:gd name="T5" fmla="*/ 224 h 1087"/>
                <a:gd name="T6" fmla="*/ 32 w 49"/>
                <a:gd name="T7" fmla="*/ 208 h 1087"/>
                <a:gd name="T8" fmla="*/ 32 w 49"/>
                <a:gd name="T9" fmla="*/ 207 h 1087"/>
                <a:gd name="T10" fmla="*/ 34 w 49"/>
                <a:gd name="T11" fmla="*/ 203 h 1087"/>
                <a:gd name="T12" fmla="*/ 35 w 49"/>
                <a:gd name="T13" fmla="*/ 199 h 1087"/>
                <a:gd name="T14" fmla="*/ 38 w 49"/>
                <a:gd name="T15" fmla="*/ 192 h 1087"/>
                <a:gd name="T16" fmla="*/ 39 w 49"/>
                <a:gd name="T17" fmla="*/ 186 h 1087"/>
                <a:gd name="T18" fmla="*/ 40 w 49"/>
                <a:gd name="T19" fmla="*/ 180 h 1087"/>
                <a:gd name="T20" fmla="*/ 40 w 49"/>
                <a:gd name="T21" fmla="*/ 173 h 1087"/>
                <a:gd name="T22" fmla="*/ 40 w 49"/>
                <a:gd name="T23" fmla="*/ 168 h 1087"/>
                <a:gd name="T24" fmla="*/ 39 w 49"/>
                <a:gd name="T25" fmla="*/ 164 h 1087"/>
                <a:gd name="T26" fmla="*/ 39 w 49"/>
                <a:gd name="T27" fmla="*/ 157 h 1087"/>
                <a:gd name="T28" fmla="*/ 38 w 49"/>
                <a:gd name="T29" fmla="*/ 148 h 1087"/>
                <a:gd name="T30" fmla="*/ 38 w 49"/>
                <a:gd name="T31" fmla="*/ 137 h 1087"/>
                <a:gd name="T32" fmla="*/ 38 w 49"/>
                <a:gd name="T33" fmla="*/ 124 h 1087"/>
                <a:gd name="T34" fmla="*/ 38 w 49"/>
                <a:gd name="T35" fmla="*/ 110 h 1087"/>
                <a:gd name="T36" fmla="*/ 38 w 49"/>
                <a:gd name="T37" fmla="*/ 95 h 1087"/>
                <a:gd name="T38" fmla="*/ 38 w 49"/>
                <a:gd name="T39" fmla="*/ 80 h 1087"/>
                <a:gd name="T40" fmla="*/ 39 w 49"/>
                <a:gd name="T41" fmla="*/ 65 h 1087"/>
                <a:gd name="T42" fmla="*/ 39 w 49"/>
                <a:gd name="T43" fmla="*/ 50 h 1087"/>
                <a:gd name="T44" fmla="*/ 39 w 49"/>
                <a:gd name="T45" fmla="*/ 37 h 1087"/>
                <a:gd name="T46" fmla="*/ 39 w 49"/>
                <a:gd name="T47" fmla="*/ 25 h 1087"/>
                <a:gd name="T48" fmla="*/ 39 w 49"/>
                <a:gd name="T49" fmla="*/ 15 h 1087"/>
                <a:gd name="T50" fmla="*/ 40 w 49"/>
                <a:gd name="T51" fmla="*/ 7 h 1087"/>
                <a:gd name="T52" fmla="*/ 40 w 49"/>
                <a:gd name="T53" fmla="*/ 2 h 1087"/>
                <a:gd name="T54" fmla="*/ 40 w 49"/>
                <a:gd name="T55" fmla="*/ 0 h 108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"/>
                <a:gd name="T85" fmla="*/ 0 h 1087"/>
                <a:gd name="T86" fmla="*/ 49 w 49"/>
                <a:gd name="T87" fmla="*/ 1087 h 108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" h="1087">
                  <a:moveTo>
                    <a:pt x="0" y="1086"/>
                  </a:moveTo>
                  <a:lnTo>
                    <a:pt x="40" y="244"/>
                  </a:lnTo>
                  <a:lnTo>
                    <a:pt x="48" y="224"/>
                  </a:lnTo>
                  <a:lnTo>
                    <a:pt x="32" y="208"/>
                  </a:lnTo>
                  <a:lnTo>
                    <a:pt x="32" y="207"/>
                  </a:lnTo>
                  <a:lnTo>
                    <a:pt x="34" y="203"/>
                  </a:lnTo>
                  <a:lnTo>
                    <a:pt x="35" y="199"/>
                  </a:lnTo>
                  <a:lnTo>
                    <a:pt x="38" y="192"/>
                  </a:lnTo>
                  <a:lnTo>
                    <a:pt x="39" y="186"/>
                  </a:lnTo>
                  <a:lnTo>
                    <a:pt x="40" y="180"/>
                  </a:lnTo>
                  <a:lnTo>
                    <a:pt x="40" y="173"/>
                  </a:lnTo>
                  <a:lnTo>
                    <a:pt x="40" y="168"/>
                  </a:lnTo>
                  <a:lnTo>
                    <a:pt x="39" y="164"/>
                  </a:lnTo>
                  <a:lnTo>
                    <a:pt x="39" y="157"/>
                  </a:lnTo>
                  <a:lnTo>
                    <a:pt x="38" y="148"/>
                  </a:lnTo>
                  <a:lnTo>
                    <a:pt x="38" y="137"/>
                  </a:lnTo>
                  <a:lnTo>
                    <a:pt x="38" y="124"/>
                  </a:lnTo>
                  <a:lnTo>
                    <a:pt x="38" y="110"/>
                  </a:lnTo>
                  <a:lnTo>
                    <a:pt x="38" y="95"/>
                  </a:lnTo>
                  <a:lnTo>
                    <a:pt x="38" y="80"/>
                  </a:lnTo>
                  <a:lnTo>
                    <a:pt x="39" y="65"/>
                  </a:lnTo>
                  <a:lnTo>
                    <a:pt x="39" y="50"/>
                  </a:lnTo>
                  <a:lnTo>
                    <a:pt x="39" y="37"/>
                  </a:lnTo>
                  <a:lnTo>
                    <a:pt x="39" y="25"/>
                  </a:lnTo>
                  <a:lnTo>
                    <a:pt x="39" y="15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4" name="Freeform 67"/>
            <p:cNvSpPr>
              <a:spLocks/>
            </p:cNvSpPr>
            <p:nvPr/>
          </p:nvSpPr>
          <p:spPr bwMode="auto">
            <a:xfrm>
              <a:off x="5209" y="2463"/>
              <a:ext cx="114" cy="272"/>
            </a:xfrm>
            <a:custGeom>
              <a:avLst/>
              <a:gdLst>
                <a:gd name="T0" fmla="*/ 113 w 114"/>
                <a:gd name="T1" fmla="*/ 0 h 272"/>
                <a:gd name="T2" fmla="*/ 25 w 114"/>
                <a:gd name="T3" fmla="*/ 24 h 272"/>
                <a:gd name="T4" fmla="*/ 24 w 114"/>
                <a:gd name="T5" fmla="*/ 26 h 272"/>
                <a:gd name="T6" fmla="*/ 22 w 114"/>
                <a:gd name="T7" fmla="*/ 31 h 272"/>
                <a:gd name="T8" fmla="*/ 19 w 114"/>
                <a:gd name="T9" fmla="*/ 39 h 272"/>
                <a:gd name="T10" fmla="*/ 15 w 114"/>
                <a:gd name="T11" fmla="*/ 50 h 272"/>
                <a:gd name="T12" fmla="*/ 11 w 114"/>
                <a:gd name="T13" fmla="*/ 62 h 272"/>
                <a:gd name="T14" fmla="*/ 7 w 114"/>
                <a:gd name="T15" fmla="*/ 77 h 272"/>
                <a:gd name="T16" fmla="*/ 3 w 114"/>
                <a:gd name="T17" fmla="*/ 94 h 272"/>
                <a:gd name="T18" fmla="*/ 1 w 114"/>
                <a:gd name="T19" fmla="*/ 112 h 272"/>
                <a:gd name="T20" fmla="*/ 0 w 114"/>
                <a:gd name="T21" fmla="*/ 131 h 272"/>
                <a:gd name="T22" fmla="*/ 2 w 114"/>
                <a:gd name="T23" fmla="*/ 151 h 272"/>
                <a:gd name="T24" fmla="*/ 5 w 114"/>
                <a:gd name="T25" fmla="*/ 172 h 272"/>
                <a:gd name="T26" fmla="*/ 11 w 114"/>
                <a:gd name="T27" fmla="*/ 193 h 272"/>
                <a:gd name="T28" fmla="*/ 21 w 114"/>
                <a:gd name="T29" fmla="*/ 213 h 272"/>
                <a:gd name="T30" fmla="*/ 34 w 114"/>
                <a:gd name="T31" fmla="*/ 234 h 272"/>
                <a:gd name="T32" fmla="*/ 51 w 114"/>
                <a:gd name="T33" fmla="*/ 253 h 272"/>
                <a:gd name="T34" fmla="*/ 73 w 114"/>
                <a:gd name="T35" fmla="*/ 271 h 272"/>
                <a:gd name="T36" fmla="*/ 89 w 114"/>
                <a:gd name="T37" fmla="*/ 184 h 272"/>
                <a:gd name="T38" fmla="*/ 88 w 114"/>
                <a:gd name="T39" fmla="*/ 183 h 272"/>
                <a:gd name="T40" fmla="*/ 88 w 114"/>
                <a:gd name="T41" fmla="*/ 180 h 272"/>
                <a:gd name="T42" fmla="*/ 86 w 114"/>
                <a:gd name="T43" fmla="*/ 175 h 272"/>
                <a:gd name="T44" fmla="*/ 85 w 114"/>
                <a:gd name="T45" fmla="*/ 168 h 272"/>
                <a:gd name="T46" fmla="*/ 83 w 114"/>
                <a:gd name="T47" fmla="*/ 159 h 272"/>
                <a:gd name="T48" fmla="*/ 82 w 114"/>
                <a:gd name="T49" fmla="*/ 149 h 272"/>
                <a:gd name="T50" fmla="*/ 80 w 114"/>
                <a:gd name="T51" fmla="*/ 138 h 272"/>
                <a:gd name="T52" fmla="*/ 80 w 114"/>
                <a:gd name="T53" fmla="*/ 125 h 272"/>
                <a:gd name="T54" fmla="*/ 80 w 114"/>
                <a:gd name="T55" fmla="*/ 112 h 272"/>
                <a:gd name="T56" fmla="*/ 80 w 114"/>
                <a:gd name="T57" fmla="*/ 97 h 272"/>
                <a:gd name="T58" fmla="*/ 83 w 114"/>
                <a:gd name="T59" fmla="*/ 82 h 272"/>
                <a:gd name="T60" fmla="*/ 86 w 114"/>
                <a:gd name="T61" fmla="*/ 66 h 272"/>
                <a:gd name="T62" fmla="*/ 90 w 114"/>
                <a:gd name="T63" fmla="*/ 50 h 272"/>
                <a:gd name="T64" fmla="*/ 95 w 114"/>
                <a:gd name="T65" fmla="*/ 34 h 272"/>
                <a:gd name="T66" fmla="*/ 103 w 114"/>
                <a:gd name="T67" fmla="*/ 17 h 272"/>
                <a:gd name="T68" fmla="*/ 113 w 114"/>
                <a:gd name="T69" fmla="*/ 0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272"/>
                <a:gd name="T107" fmla="*/ 114 w 114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272">
                  <a:moveTo>
                    <a:pt x="113" y="0"/>
                  </a:moveTo>
                  <a:lnTo>
                    <a:pt x="25" y="24"/>
                  </a:lnTo>
                  <a:lnTo>
                    <a:pt x="24" y="26"/>
                  </a:lnTo>
                  <a:lnTo>
                    <a:pt x="22" y="31"/>
                  </a:lnTo>
                  <a:lnTo>
                    <a:pt x="19" y="39"/>
                  </a:lnTo>
                  <a:lnTo>
                    <a:pt x="15" y="50"/>
                  </a:lnTo>
                  <a:lnTo>
                    <a:pt x="11" y="62"/>
                  </a:lnTo>
                  <a:lnTo>
                    <a:pt x="7" y="77"/>
                  </a:lnTo>
                  <a:lnTo>
                    <a:pt x="3" y="94"/>
                  </a:lnTo>
                  <a:lnTo>
                    <a:pt x="1" y="112"/>
                  </a:lnTo>
                  <a:lnTo>
                    <a:pt x="0" y="131"/>
                  </a:lnTo>
                  <a:lnTo>
                    <a:pt x="2" y="151"/>
                  </a:lnTo>
                  <a:lnTo>
                    <a:pt x="5" y="172"/>
                  </a:lnTo>
                  <a:lnTo>
                    <a:pt x="11" y="193"/>
                  </a:lnTo>
                  <a:lnTo>
                    <a:pt x="21" y="213"/>
                  </a:lnTo>
                  <a:lnTo>
                    <a:pt x="34" y="234"/>
                  </a:lnTo>
                  <a:lnTo>
                    <a:pt x="51" y="253"/>
                  </a:lnTo>
                  <a:lnTo>
                    <a:pt x="73" y="271"/>
                  </a:lnTo>
                  <a:lnTo>
                    <a:pt x="89" y="184"/>
                  </a:lnTo>
                  <a:lnTo>
                    <a:pt x="88" y="183"/>
                  </a:lnTo>
                  <a:lnTo>
                    <a:pt x="88" y="180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2" y="149"/>
                  </a:lnTo>
                  <a:lnTo>
                    <a:pt x="80" y="138"/>
                  </a:lnTo>
                  <a:lnTo>
                    <a:pt x="80" y="125"/>
                  </a:lnTo>
                  <a:lnTo>
                    <a:pt x="80" y="112"/>
                  </a:lnTo>
                  <a:lnTo>
                    <a:pt x="80" y="97"/>
                  </a:lnTo>
                  <a:lnTo>
                    <a:pt x="83" y="82"/>
                  </a:lnTo>
                  <a:lnTo>
                    <a:pt x="86" y="66"/>
                  </a:lnTo>
                  <a:lnTo>
                    <a:pt x="90" y="50"/>
                  </a:lnTo>
                  <a:lnTo>
                    <a:pt x="95" y="34"/>
                  </a:lnTo>
                  <a:lnTo>
                    <a:pt x="103" y="17"/>
                  </a:lnTo>
                  <a:lnTo>
                    <a:pt x="113" y="0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5" name="Freeform 68"/>
            <p:cNvSpPr>
              <a:spLocks/>
            </p:cNvSpPr>
            <p:nvPr/>
          </p:nvSpPr>
          <p:spPr bwMode="auto">
            <a:xfrm>
              <a:off x="5209" y="2463"/>
              <a:ext cx="114" cy="272"/>
            </a:xfrm>
            <a:custGeom>
              <a:avLst/>
              <a:gdLst>
                <a:gd name="T0" fmla="*/ 113 w 114"/>
                <a:gd name="T1" fmla="*/ 0 h 272"/>
                <a:gd name="T2" fmla="*/ 25 w 114"/>
                <a:gd name="T3" fmla="*/ 24 h 272"/>
                <a:gd name="T4" fmla="*/ 24 w 114"/>
                <a:gd name="T5" fmla="*/ 26 h 272"/>
                <a:gd name="T6" fmla="*/ 22 w 114"/>
                <a:gd name="T7" fmla="*/ 31 h 272"/>
                <a:gd name="T8" fmla="*/ 19 w 114"/>
                <a:gd name="T9" fmla="*/ 39 h 272"/>
                <a:gd name="T10" fmla="*/ 15 w 114"/>
                <a:gd name="T11" fmla="*/ 50 h 272"/>
                <a:gd name="T12" fmla="*/ 11 w 114"/>
                <a:gd name="T13" fmla="*/ 62 h 272"/>
                <a:gd name="T14" fmla="*/ 7 w 114"/>
                <a:gd name="T15" fmla="*/ 77 h 272"/>
                <a:gd name="T16" fmla="*/ 3 w 114"/>
                <a:gd name="T17" fmla="*/ 94 h 272"/>
                <a:gd name="T18" fmla="*/ 1 w 114"/>
                <a:gd name="T19" fmla="*/ 112 h 272"/>
                <a:gd name="T20" fmla="*/ 0 w 114"/>
                <a:gd name="T21" fmla="*/ 131 h 272"/>
                <a:gd name="T22" fmla="*/ 2 w 114"/>
                <a:gd name="T23" fmla="*/ 151 h 272"/>
                <a:gd name="T24" fmla="*/ 5 w 114"/>
                <a:gd name="T25" fmla="*/ 172 h 272"/>
                <a:gd name="T26" fmla="*/ 11 w 114"/>
                <a:gd name="T27" fmla="*/ 193 h 272"/>
                <a:gd name="T28" fmla="*/ 21 w 114"/>
                <a:gd name="T29" fmla="*/ 213 h 272"/>
                <a:gd name="T30" fmla="*/ 34 w 114"/>
                <a:gd name="T31" fmla="*/ 234 h 272"/>
                <a:gd name="T32" fmla="*/ 51 w 114"/>
                <a:gd name="T33" fmla="*/ 253 h 272"/>
                <a:gd name="T34" fmla="*/ 73 w 114"/>
                <a:gd name="T35" fmla="*/ 271 h 272"/>
                <a:gd name="T36" fmla="*/ 89 w 114"/>
                <a:gd name="T37" fmla="*/ 184 h 272"/>
                <a:gd name="T38" fmla="*/ 88 w 114"/>
                <a:gd name="T39" fmla="*/ 183 h 272"/>
                <a:gd name="T40" fmla="*/ 88 w 114"/>
                <a:gd name="T41" fmla="*/ 180 h 272"/>
                <a:gd name="T42" fmla="*/ 86 w 114"/>
                <a:gd name="T43" fmla="*/ 175 h 272"/>
                <a:gd name="T44" fmla="*/ 85 w 114"/>
                <a:gd name="T45" fmla="*/ 168 h 272"/>
                <a:gd name="T46" fmla="*/ 83 w 114"/>
                <a:gd name="T47" fmla="*/ 159 h 272"/>
                <a:gd name="T48" fmla="*/ 82 w 114"/>
                <a:gd name="T49" fmla="*/ 149 h 272"/>
                <a:gd name="T50" fmla="*/ 80 w 114"/>
                <a:gd name="T51" fmla="*/ 138 h 272"/>
                <a:gd name="T52" fmla="*/ 80 w 114"/>
                <a:gd name="T53" fmla="*/ 125 h 272"/>
                <a:gd name="T54" fmla="*/ 80 w 114"/>
                <a:gd name="T55" fmla="*/ 112 h 272"/>
                <a:gd name="T56" fmla="*/ 80 w 114"/>
                <a:gd name="T57" fmla="*/ 97 h 272"/>
                <a:gd name="T58" fmla="*/ 83 w 114"/>
                <a:gd name="T59" fmla="*/ 82 h 272"/>
                <a:gd name="T60" fmla="*/ 86 w 114"/>
                <a:gd name="T61" fmla="*/ 66 h 272"/>
                <a:gd name="T62" fmla="*/ 90 w 114"/>
                <a:gd name="T63" fmla="*/ 50 h 272"/>
                <a:gd name="T64" fmla="*/ 95 w 114"/>
                <a:gd name="T65" fmla="*/ 34 h 272"/>
                <a:gd name="T66" fmla="*/ 103 w 114"/>
                <a:gd name="T67" fmla="*/ 17 h 272"/>
                <a:gd name="T68" fmla="*/ 113 w 114"/>
                <a:gd name="T69" fmla="*/ 0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4"/>
                <a:gd name="T106" fmla="*/ 0 h 272"/>
                <a:gd name="T107" fmla="*/ 114 w 114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4" h="272">
                  <a:moveTo>
                    <a:pt x="113" y="0"/>
                  </a:moveTo>
                  <a:lnTo>
                    <a:pt x="25" y="24"/>
                  </a:lnTo>
                  <a:lnTo>
                    <a:pt x="24" y="26"/>
                  </a:lnTo>
                  <a:lnTo>
                    <a:pt x="22" y="31"/>
                  </a:lnTo>
                  <a:lnTo>
                    <a:pt x="19" y="39"/>
                  </a:lnTo>
                  <a:lnTo>
                    <a:pt x="15" y="50"/>
                  </a:lnTo>
                  <a:lnTo>
                    <a:pt x="11" y="62"/>
                  </a:lnTo>
                  <a:lnTo>
                    <a:pt x="7" y="77"/>
                  </a:lnTo>
                  <a:lnTo>
                    <a:pt x="3" y="94"/>
                  </a:lnTo>
                  <a:lnTo>
                    <a:pt x="1" y="112"/>
                  </a:lnTo>
                  <a:lnTo>
                    <a:pt x="0" y="131"/>
                  </a:lnTo>
                  <a:lnTo>
                    <a:pt x="2" y="151"/>
                  </a:lnTo>
                  <a:lnTo>
                    <a:pt x="5" y="172"/>
                  </a:lnTo>
                  <a:lnTo>
                    <a:pt x="11" y="193"/>
                  </a:lnTo>
                  <a:lnTo>
                    <a:pt x="21" y="213"/>
                  </a:lnTo>
                  <a:lnTo>
                    <a:pt x="34" y="234"/>
                  </a:lnTo>
                  <a:lnTo>
                    <a:pt x="51" y="253"/>
                  </a:lnTo>
                  <a:lnTo>
                    <a:pt x="73" y="271"/>
                  </a:lnTo>
                  <a:lnTo>
                    <a:pt x="89" y="184"/>
                  </a:lnTo>
                  <a:lnTo>
                    <a:pt x="88" y="183"/>
                  </a:lnTo>
                  <a:lnTo>
                    <a:pt x="88" y="180"/>
                  </a:lnTo>
                  <a:lnTo>
                    <a:pt x="86" y="175"/>
                  </a:lnTo>
                  <a:lnTo>
                    <a:pt x="85" y="168"/>
                  </a:lnTo>
                  <a:lnTo>
                    <a:pt x="83" y="159"/>
                  </a:lnTo>
                  <a:lnTo>
                    <a:pt x="82" y="149"/>
                  </a:lnTo>
                  <a:lnTo>
                    <a:pt x="80" y="138"/>
                  </a:lnTo>
                  <a:lnTo>
                    <a:pt x="80" y="125"/>
                  </a:lnTo>
                  <a:lnTo>
                    <a:pt x="80" y="112"/>
                  </a:lnTo>
                  <a:lnTo>
                    <a:pt x="80" y="97"/>
                  </a:lnTo>
                  <a:lnTo>
                    <a:pt x="83" y="82"/>
                  </a:lnTo>
                  <a:lnTo>
                    <a:pt x="86" y="66"/>
                  </a:lnTo>
                  <a:lnTo>
                    <a:pt x="90" y="50"/>
                  </a:lnTo>
                  <a:lnTo>
                    <a:pt x="95" y="34"/>
                  </a:lnTo>
                  <a:lnTo>
                    <a:pt x="103" y="17"/>
                  </a:lnTo>
                  <a:lnTo>
                    <a:pt x="113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6" name="Freeform 69"/>
            <p:cNvSpPr>
              <a:spLocks/>
            </p:cNvSpPr>
            <p:nvPr/>
          </p:nvSpPr>
          <p:spPr bwMode="auto">
            <a:xfrm>
              <a:off x="5212" y="1949"/>
              <a:ext cx="103" cy="215"/>
            </a:xfrm>
            <a:custGeom>
              <a:avLst/>
              <a:gdLst>
                <a:gd name="T0" fmla="*/ 56 w 103"/>
                <a:gd name="T1" fmla="*/ 214 h 215"/>
                <a:gd name="T2" fmla="*/ 66 w 103"/>
                <a:gd name="T3" fmla="*/ 210 h 215"/>
                <a:gd name="T4" fmla="*/ 75 w 103"/>
                <a:gd name="T5" fmla="*/ 202 h 215"/>
                <a:gd name="T6" fmla="*/ 84 w 103"/>
                <a:gd name="T7" fmla="*/ 190 h 215"/>
                <a:gd name="T8" fmla="*/ 91 w 103"/>
                <a:gd name="T9" fmla="*/ 175 h 215"/>
                <a:gd name="T10" fmla="*/ 96 w 103"/>
                <a:gd name="T11" fmla="*/ 159 h 215"/>
                <a:gd name="T12" fmla="*/ 100 w 103"/>
                <a:gd name="T13" fmla="*/ 139 h 215"/>
                <a:gd name="T14" fmla="*/ 102 w 103"/>
                <a:gd name="T15" fmla="*/ 118 h 215"/>
                <a:gd name="T16" fmla="*/ 102 w 103"/>
                <a:gd name="T17" fmla="*/ 97 h 215"/>
                <a:gd name="T18" fmla="*/ 100 w 103"/>
                <a:gd name="T19" fmla="*/ 75 h 215"/>
                <a:gd name="T20" fmla="*/ 96 w 103"/>
                <a:gd name="T21" fmla="*/ 56 h 215"/>
                <a:gd name="T22" fmla="*/ 91 w 103"/>
                <a:gd name="T23" fmla="*/ 39 h 215"/>
                <a:gd name="T24" fmla="*/ 84 w 103"/>
                <a:gd name="T25" fmla="*/ 25 h 215"/>
                <a:gd name="T26" fmla="*/ 75 w 103"/>
                <a:gd name="T27" fmla="*/ 13 h 215"/>
                <a:gd name="T28" fmla="*/ 66 w 103"/>
                <a:gd name="T29" fmla="*/ 5 h 215"/>
                <a:gd name="T30" fmla="*/ 56 w 103"/>
                <a:gd name="T31" fmla="*/ 1 h 215"/>
                <a:gd name="T32" fmla="*/ 46 w 103"/>
                <a:gd name="T33" fmla="*/ 1 h 215"/>
                <a:gd name="T34" fmla="*/ 36 w 103"/>
                <a:gd name="T35" fmla="*/ 5 h 215"/>
                <a:gd name="T36" fmla="*/ 27 w 103"/>
                <a:gd name="T37" fmla="*/ 13 h 215"/>
                <a:gd name="T38" fmla="*/ 19 w 103"/>
                <a:gd name="T39" fmla="*/ 25 h 215"/>
                <a:gd name="T40" fmla="*/ 12 w 103"/>
                <a:gd name="T41" fmla="*/ 39 h 215"/>
                <a:gd name="T42" fmla="*/ 7 w 103"/>
                <a:gd name="T43" fmla="*/ 56 h 215"/>
                <a:gd name="T44" fmla="*/ 3 w 103"/>
                <a:gd name="T45" fmla="*/ 75 h 215"/>
                <a:gd name="T46" fmla="*/ 0 w 103"/>
                <a:gd name="T47" fmla="*/ 97 h 215"/>
                <a:gd name="T48" fmla="*/ 0 w 103"/>
                <a:gd name="T49" fmla="*/ 118 h 215"/>
                <a:gd name="T50" fmla="*/ 3 w 103"/>
                <a:gd name="T51" fmla="*/ 139 h 215"/>
                <a:gd name="T52" fmla="*/ 7 w 103"/>
                <a:gd name="T53" fmla="*/ 159 h 215"/>
                <a:gd name="T54" fmla="*/ 12 w 103"/>
                <a:gd name="T55" fmla="*/ 175 h 215"/>
                <a:gd name="T56" fmla="*/ 19 w 103"/>
                <a:gd name="T57" fmla="*/ 190 h 215"/>
                <a:gd name="T58" fmla="*/ 27 w 103"/>
                <a:gd name="T59" fmla="*/ 202 h 215"/>
                <a:gd name="T60" fmla="*/ 36 w 103"/>
                <a:gd name="T61" fmla="*/ 210 h 215"/>
                <a:gd name="T62" fmla="*/ 46 w 103"/>
                <a:gd name="T63" fmla="*/ 214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215"/>
                <a:gd name="T98" fmla="*/ 103 w 103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215">
                  <a:moveTo>
                    <a:pt x="51" y="214"/>
                  </a:moveTo>
                  <a:lnTo>
                    <a:pt x="56" y="214"/>
                  </a:lnTo>
                  <a:lnTo>
                    <a:pt x="61" y="212"/>
                  </a:lnTo>
                  <a:lnTo>
                    <a:pt x="66" y="210"/>
                  </a:lnTo>
                  <a:lnTo>
                    <a:pt x="71" y="206"/>
                  </a:lnTo>
                  <a:lnTo>
                    <a:pt x="75" y="202"/>
                  </a:lnTo>
                  <a:lnTo>
                    <a:pt x="80" y="196"/>
                  </a:lnTo>
                  <a:lnTo>
                    <a:pt x="84" y="190"/>
                  </a:lnTo>
                  <a:lnTo>
                    <a:pt x="87" y="183"/>
                  </a:lnTo>
                  <a:lnTo>
                    <a:pt x="91" y="175"/>
                  </a:lnTo>
                  <a:lnTo>
                    <a:pt x="93" y="167"/>
                  </a:lnTo>
                  <a:lnTo>
                    <a:pt x="96" y="159"/>
                  </a:lnTo>
                  <a:lnTo>
                    <a:pt x="98" y="149"/>
                  </a:lnTo>
                  <a:lnTo>
                    <a:pt x="100" y="139"/>
                  </a:lnTo>
                  <a:lnTo>
                    <a:pt x="101" y="129"/>
                  </a:lnTo>
                  <a:lnTo>
                    <a:pt x="102" y="118"/>
                  </a:lnTo>
                  <a:lnTo>
                    <a:pt x="102" y="108"/>
                  </a:lnTo>
                  <a:lnTo>
                    <a:pt x="102" y="97"/>
                  </a:lnTo>
                  <a:lnTo>
                    <a:pt x="101" y="86"/>
                  </a:lnTo>
                  <a:lnTo>
                    <a:pt x="100" y="75"/>
                  </a:lnTo>
                  <a:lnTo>
                    <a:pt x="98" y="66"/>
                  </a:lnTo>
                  <a:lnTo>
                    <a:pt x="96" y="56"/>
                  </a:lnTo>
                  <a:lnTo>
                    <a:pt x="93" y="48"/>
                  </a:lnTo>
                  <a:lnTo>
                    <a:pt x="91" y="39"/>
                  </a:lnTo>
                  <a:lnTo>
                    <a:pt x="87" y="32"/>
                  </a:lnTo>
                  <a:lnTo>
                    <a:pt x="84" y="25"/>
                  </a:lnTo>
                  <a:lnTo>
                    <a:pt x="80" y="19"/>
                  </a:lnTo>
                  <a:lnTo>
                    <a:pt x="75" y="13"/>
                  </a:lnTo>
                  <a:lnTo>
                    <a:pt x="71" y="9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2"/>
                  </a:lnTo>
                  <a:lnTo>
                    <a:pt x="36" y="5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23" y="19"/>
                  </a:lnTo>
                  <a:lnTo>
                    <a:pt x="19" y="25"/>
                  </a:lnTo>
                  <a:lnTo>
                    <a:pt x="15" y="32"/>
                  </a:lnTo>
                  <a:lnTo>
                    <a:pt x="12" y="39"/>
                  </a:lnTo>
                  <a:lnTo>
                    <a:pt x="9" y="48"/>
                  </a:lnTo>
                  <a:lnTo>
                    <a:pt x="7" y="56"/>
                  </a:lnTo>
                  <a:lnTo>
                    <a:pt x="4" y="66"/>
                  </a:lnTo>
                  <a:lnTo>
                    <a:pt x="3" y="75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1" y="129"/>
                  </a:lnTo>
                  <a:lnTo>
                    <a:pt x="3" y="139"/>
                  </a:lnTo>
                  <a:lnTo>
                    <a:pt x="4" y="149"/>
                  </a:lnTo>
                  <a:lnTo>
                    <a:pt x="7" y="159"/>
                  </a:lnTo>
                  <a:lnTo>
                    <a:pt x="9" y="167"/>
                  </a:lnTo>
                  <a:lnTo>
                    <a:pt x="12" y="175"/>
                  </a:lnTo>
                  <a:lnTo>
                    <a:pt x="15" y="183"/>
                  </a:lnTo>
                  <a:lnTo>
                    <a:pt x="19" y="190"/>
                  </a:lnTo>
                  <a:lnTo>
                    <a:pt x="23" y="196"/>
                  </a:lnTo>
                  <a:lnTo>
                    <a:pt x="27" y="202"/>
                  </a:lnTo>
                  <a:lnTo>
                    <a:pt x="31" y="206"/>
                  </a:lnTo>
                  <a:lnTo>
                    <a:pt x="36" y="210"/>
                  </a:lnTo>
                  <a:lnTo>
                    <a:pt x="41" y="212"/>
                  </a:lnTo>
                  <a:lnTo>
                    <a:pt x="46" y="214"/>
                  </a:lnTo>
                  <a:lnTo>
                    <a:pt x="51" y="214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7" name="Freeform 70"/>
            <p:cNvSpPr>
              <a:spLocks/>
            </p:cNvSpPr>
            <p:nvPr/>
          </p:nvSpPr>
          <p:spPr bwMode="auto">
            <a:xfrm>
              <a:off x="5212" y="1949"/>
              <a:ext cx="103" cy="215"/>
            </a:xfrm>
            <a:custGeom>
              <a:avLst/>
              <a:gdLst>
                <a:gd name="T0" fmla="*/ 56 w 103"/>
                <a:gd name="T1" fmla="*/ 214 h 215"/>
                <a:gd name="T2" fmla="*/ 66 w 103"/>
                <a:gd name="T3" fmla="*/ 210 h 215"/>
                <a:gd name="T4" fmla="*/ 75 w 103"/>
                <a:gd name="T5" fmla="*/ 202 h 215"/>
                <a:gd name="T6" fmla="*/ 84 w 103"/>
                <a:gd name="T7" fmla="*/ 190 h 215"/>
                <a:gd name="T8" fmla="*/ 91 w 103"/>
                <a:gd name="T9" fmla="*/ 175 h 215"/>
                <a:gd name="T10" fmla="*/ 96 w 103"/>
                <a:gd name="T11" fmla="*/ 159 h 215"/>
                <a:gd name="T12" fmla="*/ 100 w 103"/>
                <a:gd name="T13" fmla="*/ 139 h 215"/>
                <a:gd name="T14" fmla="*/ 102 w 103"/>
                <a:gd name="T15" fmla="*/ 118 h 215"/>
                <a:gd name="T16" fmla="*/ 102 w 103"/>
                <a:gd name="T17" fmla="*/ 97 h 215"/>
                <a:gd name="T18" fmla="*/ 100 w 103"/>
                <a:gd name="T19" fmla="*/ 75 h 215"/>
                <a:gd name="T20" fmla="*/ 96 w 103"/>
                <a:gd name="T21" fmla="*/ 56 h 215"/>
                <a:gd name="T22" fmla="*/ 91 w 103"/>
                <a:gd name="T23" fmla="*/ 39 h 215"/>
                <a:gd name="T24" fmla="*/ 84 w 103"/>
                <a:gd name="T25" fmla="*/ 25 h 215"/>
                <a:gd name="T26" fmla="*/ 75 w 103"/>
                <a:gd name="T27" fmla="*/ 13 h 215"/>
                <a:gd name="T28" fmla="*/ 66 w 103"/>
                <a:gd name="T29" fmla="*/ 5 h 215"/>
                <a:gd name="T30" fmla="*/ 56 w 103"/>
                <a:gd name="T31" fmla="*/ 1 h 215"/>
                <a:gd name="T32" fmla="*/ 46 w 103"/>
                <a:gd name="T33" fmla="*/ 1 h 215"/>
                <a:gd name="T34" fmla="*/ 36 w 103"/>
                <a:gd name="T35" fmla="*/ 5 h 215"/>
                <a:gd name="T36" fmla="*/ 27 w 103"/>
                <a:gd name="T37" fmla="*/ 13 h 215"/>
                <a:gd name="T38" fmla="*/ 19 w 103"/>
                <a:gd name="T39" fmla="*/ 25 h 215"/>
                <a:gd name="T40" fmla="*/ 12 w 103"/>
                <a:gd name="T41" fmla="*/ 39 h 215"/>
                <a:gd name="T42" fmla="*/ 7 w 103"/>
                <a:gd name="T43" fmla="*/ 56 h 215"/>
                <a:gd name="T44" fmla="*/ 3 w 103"/>
                <a:gd name="T45" fmla="*/ 75 h 215"/>
                <a:gd name="T46" fmla="*/ 0 w 103"/>
                <a:gd name="T47" fmla="*/ 97 h 215"/>
                <a:gd name="T48" fmla="*/ 0 w 103"/>
                <a:gd name="T49" fmla="*/ 118 h 215"/>
                <a:gd name="T50" fmla="*/ 3 w 103"/>
                <a:gd name="T51" fmla="*/ 139 h 215"/>
                <a:gd name="T52" fmla="*/ 7 w 103"/>
                <a:gd name="T53" fmla="*/ 159 h 215"/>
                <a:gd name="T54" fmla="*/ 12 w 103"/>
                <a:gd name="T55" fmla="*/ 175 h 215"/>
                <a:gd name="T56" fmla="*/ 19 w 103"/>
                <a:gd name="T57" fmla="*/ 190 h 215"/>
                <a:gd name="T58" fmla="*/ 27 w 103"/>
                <a:gd name="T59" fmla="*/ 202 h 215"/>
                <a:gd name="T60" fmla="*/ 36 w 103"/>
                <a:gd name="T61" fmla="*/ 210 h 215"/>
                <a:gd name="T62" fmla="*/ 46 w 103"/>
                <a:gd name="T63" fmla="*/ 214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3"/>
                <a:gd name="T97" fmla="*/ 0 h 215"/>
                <a:gd name="T98" fmla="*/ 103 w 103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3" h="215">
                  <a:moveTo>
                    <a:pt x="51" y="214"/>
                  </a:moveTo>
                  <a:lnTo>
                    <a:pt x="56" y="214"/>
                  </a:lnTo>
                  <a:lnTo>
                    <a:pt x="61" y="212"/>
                  </a:lnTo>
                  <a:lnTo>
                    <a:pt x="66" y="210"/>
                  </a:lnTo>
                  <a:lnTo>
                    <a:pt x="71" y="206"/>
                  </a:lnTo>
                  <a:lnTo>
                    <a:pt x="75" y="202"/>
                  </a:lnTo>
                  <a:lnTo>
                    <a:pt x="80" y="196"/>
                  </a:lnTo>
                  <a:lnTo>
                    <a:pt x="84" y="190"/>
                  </a:lnTo>
                  <a:lnTo>
                    <a:pt x="87" y="183"/>
                  </a:lnTo>
                  <a:lnTo>
                    <a:pt x="91" y="175"/>
                  </a:lnTo>
                  <a:lnTo>
                    <a:pt x="93" y="167"/>
                  </a:lnTo>
                  <a:lnTo>
                    <a:pt x="96" y="159"/>
                  </a:lnTo>
                  <a:lnTo>
                    <a:pt x="98" y="149"/>
                  </a:lnTo>
                  <a:lnTo>
                    <a:pt x="100" y="139"/>
                  </a:lnTo>
                  <a:lnTo>
                    <a:pt x="101" y="129"/>
                  </a:lnTo>
                  <a:lnTo>
                    <a:pt x="102" y="118"/>
                  </a:lnTo>
                  <a:lnTo>
                    <a:pt x="102" y="108"/>
                  </a:lnTo>
                  <a:lnTo>
                    <a:pt x="102" y="97"/>
                  </a:lnTo>
                  <a:lnTo>
                    <a:pt x="101" y="86"/>
                  </a:lnTo>
                  <a:lnTo>
                    <a:pt x="100" y="75"/>
                  </a:lnTo>
                  <a:lnTo>
                    <a:pt x="98" y="66"/>
                  </a:lnTo>
                  <a:lnTo>
                    <a:pt x="96" y="56"/>
                  </a:lnTo>
                  <a:lnTo>
                    <a:pt x="93" y="48"/>
                  </a:lnTo>
                  <a:lnTo>
                    <a:pt x="91" y="39"/>
                  </a:lnTo>
                  <a:lnTo>
                    <a:pt x="87" y="32"/>
                  </a:lnTo>
                  <a:lnTo>
                    <a:pt x="84" y="25"/>
                  </a:lnTo>
                  <a:lnTo>
                    <a:pt x="80" y="19"/>
                  </a:lnTo>
                  <a:lnTo>
                    <a:pt x="75" y="13"/>
                  </a:lnTo>
                  <a:lnTo>
                    <a:pt x="71" y="9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6" y="1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2"/>
                  </a:lnTo>
                  <a:lnTo>
                    <a:pt x="36" y="5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23" y="19"/>
                  </a:lnTo>
                  <a:lnTo>
                    <a:pt x="19" y="25"/>
                  </a:lnTo>
                  <a:lnTo>
                    <a:pt x="15" y="32"/>
                  </a:lnTo>
                  <a:lnTo>
                    <a:pt x="12" y="39"/>
                  </a:lnTo>
                  <a:lnTo>
                    <a:pt x="9" y="48"/>
                  </a:lnTo>
                  <a:lnTo>
                    <a:pt x="7" y="56"/>
                  </a:lnTo>
                  <a:lnTo>
                    <a:pt x="4" y="66"/>
                  </a:lnTo>
                  <a:lnTo>
                    <a:pt x="3" y="75"/>
                  </a:lnTo>
                  <a:lnTo>
                    <a:pt x="1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1" y="129"/>
                  </a:lnTo>
                  <a:lnTo>
                    <a:pt x="3" y="139"/>
                  </a:lnTo>
                  <a:lnTo>
                    <a:pt x="4" y="149"/>
                  </a:lnTo>
                  <a:lnTo>
                    <a:pt x="7" y="159"/>
                  </a:lnTo>
                  <a:lnTo>
                    <a:pt x="9" y="167"/>
                  </a:lnTo>
                  <a:lnTo>
                    <a:pt x="12" y="175"/>
                  </a:lnTo>
                  <a:lnTo>
                    <a:pt x="15" y="183"/>
                  </a:lnTo>
                  <a:lnTo>
                    <a:pt x="19" y="190"/>
                  </a:lnTo>
                  <a:lnTo>
                    <a:pt x="23" y="196"/>
                  </a:lnTo>
                  <a:lnTo>
                    <a:pt x="27" y="202"/>
                  </a:lnTo>
                  <a:lnTo>
                    <a:pt x="31" y="206"/>
                  </a:lnTo>
                  <a:lnTo>
                    <a:pt x="36" y="210"/>
                  </a:lnTo>
                  <a:lnTo>
                    <a:pt x="41" y="212"/>
                  </a:lnTo>
                  <a:lnTo>
                    <a:pt x="46" y="214"/>
                  </a:lnTo>
                  <a:lnTo>
                    <a:pt x="51" y="21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8" name="Freeform 71"/>
            <p:cNvSpPr>
              <a:spLocks/>
            </p:cNvSpPr>
            <p:nvPr/>
          </p:nvSpPr>
          <p:spPr bwMode="auto">
            <a:xfrm>
              <a:off x="5314" y="1977"/>
              <a:ext cx="248" cy="81"/>
            </a:xfrm>
            <a:custGeom>
              <a:avLst/>
              <a:gdLst>
                <a:gd name="T0" fmla="*/ 0 w 248"/>
                <a:gd name="T1" fmla="*/ 80 h 81"/>
                <a:gd name="T2" fmla="*/ 208 w 248"/>
                <a:gd name="T3" fmla="*/ 0 h 81"/>
                <a:gd name="T4" fmla="*/ 209 w 248"/>
                <a:gd name="T5" fmla="*/ 0 h 81"/>
                <a:gd name="T6" fmla="*/ 214 w 248"/>
                <a:gd name="T7" fmla="*/ 0 h 81"/>
                <a:gd name="T8" fmla="*/ 220 w 248"/>
                <a:gd name="T9" fmla="*/ 1 h 81"/>
                <a:gd name="T10" fmla="*/ 228 w 248"/>
                <a:gd name="T11" fmla="*/ 3 h 81"/>
                <a:gd name="T12" fmla="*/ 235 w 248"/>
                <a:gd name="T13" fmla="*/ 5 h 81"/>
                <a:gd name="T14" fmla="*/ 241 w 248"/>
                <a:gd name="T15" fmla="*/ 10 h 81"/>
                <a:gd name="T16" fmla="*/ 246 w 248"/>
                <a:gd name="T17" fmla="*/ 16 h 81"/>
                <a:gd name="T18" fmla="*/ 247 w 248"/>
                <a:gd name="T19" fmla="*/ 24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8"/>
                <a:gd name="T31" fmla="*/ 0 h 81"/>
                <a:gd name="T32" fmla="*/ 248 w 248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8" h="81">
                  <a:moveTo>
                    <a:pt x="0" y="80"/>
                  </a:moveTo>
                  <a:lnTo>
                    <a:pt x="208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20" y="1"/>
                  </a:lnTo>
                  <a:lnTo>
                    <a:pt x="228" y="3"/>
                  </a:lnTo>
                  <a:lnTo>
                    <a:pt x="235" y="5"/>
                  </a:lnTo>
                  <a:lnTo>
                    <a:pt x="241" y="10"/>
                  </a:lnTo>
                  <a:lnTo>
                    <a:pt x="246" y="16"/>
                  </a:lnTo>
                  <a:lnTo>
                    <a:pt x="247" y="24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69" name="Freeform 72"/>
            <p:cNvSpPr>
              <a:spLocks/>
            </p:cNvSpPr>
            <p:nvPr/>
          </p:nvSpPr>
          <p:spPr bwMode="auto">
            <a:xfrm>
              <a:off x="5461" y="1877"/>
              <a:ext cx="23" cy="69"/>
            </a:xfrm>
            <a:custGeom>
              <a:avLst/>
              <a:gdLst>
                <a:gd name="T0" fmla="*/ 0 w 23"/>
                <a:gd name="T1" fmla="*/ 68 h 69"/>
                <a:gd name="T2" fmla="*/ 1 w 23"/>
                <a:gd name="T3" fmla="*/ 66 h 69"/>
                <a:gd name="T4" fmla="*/ 4 w 23"/>
                <a:gd name="T5" fmla="*/ 62 h 69"/>
                <a:gd name="T6" fmla="*/ 9 w 23"/>
                <a:gd name="T7" fmla="*/ 57 h 69"/>
                <a:gd name="T8" fmla="*/ 13 w 23"/>
                <a:gd name="T9" fmla="*/ 49 h 69"/>
                <a:gd name="T10" fmla="*/ 17 w 23"/>
                <a:gd name="T11" fmla="*/ 39 h 69"/>
                <a:gd name="T12" fmla="*/ 20 w 23"/>
                <a:gd name="T13" fmla="*/ 27 h 69"/>
                <a:gd name="T14" fmla="*/ 22 w 23"/>
                <a:gd name="T15" fmla="*/ 14 h 69"/>
                <a:gd name="T16" fmla="*/ 20 w 23"/>
                <a:gd name="T17" fmla="*/ 0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9"/>
                <a:gd name="T29" fmla="*/ 23 w 2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9">
                  <a:moveTo>
                    <a:pt x="0" y="68"/>
                  </a:moveTo>
                  <a:lnTo>
                    <a:pt x="1" y="66"/>
                  </a:lnTo>
                  <a:lnTo>
                    <a:pt x="4" y="62"/>
                  </a:lnTo>
                  <a:lnTo>
                    <a:pt x="9" y="57"/>
                  </a:lnTo>
                  <a:lnTo>
                    <a:pt x="13" y="49"/>
                  </a:lnTo>
                  <a:lnTo>
                    <a:pt x="17" y="39"/>
                  </a:lnTo>
                  <a:lnTo>
                    <a:pt x="20" y="27"/>
                  </a:lnTo>
                  <a:lnTo>
                    <a:pt x="22" y="14"/>
                  </a:lnTo>
                  <a:lnTo>
                    <a:pt x="2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0" name="Line 73"/>
            <p:cNvSpPr>
              <a:spLocks noChangeShapeType="1"/>
            </p:cNvSpPr>
            <p:nvPr/>
          </p:nvSpPr>
          <p:spPr bwMode="auto">
            <a:xfrm flipV="1">
              <a:off x="5494" y="1841"/>
              <a:ext cx="71" cy="94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1" name="Freeform 74"/>
            <p:cNvSpPr>
              <a:spLocks/>
            </p:cNvSpPr>
            <p:nvPr/>
          </p:nvSpPr>
          <p:spPr bwMode="auto">
            <a:xfrm>
              <a:off x="5510" y="1888"/>
              <a:ext cx="100" cy="125"/>
            </a:xfrm>
            <a:custGeom>
              <a:avLst/>
              <a:gdLst>
                <a:gd name="T0" fmla="*/ 4 w 100"/>
                <a:gd name="T1" fmla="*/ 44 h 125"/>
                <a:gd name="T2" fmla="*/ 5 w 100"/>
                <a:gd name="T3" fmla="*/ 43 h 125"/>
                <a:gd name="T4" fmla="*/ 9 w 100"/>
                <a:gd name="T5" fmla="*/ 40 h 125"/>
                <a:gd name="T6" fmla="*/ 14 w 100"/>
                <a:gd name="T7" fmla="*/ 35 h 125"/>
                <a:gd name="T8" fmla="*/ 21 w 100"/>
                <a:gd name="T9" fmla="*/ 30 h 125"/>
                <a:gd name="T10" fmla="*/ 28 w 100"/>
                <a:gd name="T11" fmla="*/ 23 h 125"/>
                <a:gd name="T12" fmla="*/ 36 w 100"/>
                <a:gd name="T13" fmla="*/ 17 h 125"/>
                <a:gd name="T14" fmla="*/ 44 w 100"/>
                <a:gd name="T15" fmla="*/ 11 h 125"/>
                <a:gd name="T16" fmla="*/ 51 w 100"/>
                <a:gd name="T17" fmla="*/ 5 h 125"/>
                <a:gd name="T18" fmla="*/ 58 w 100"/>
                <a:gd name="T19" fmla="*/ 2 h 125"/>
                <a:gd name="T20" fmla="*/ 62 w 100"/>
                <a:gd name="T21" fmla="*/ 0 h 125"/>
                <a:gd name="T22" fmla="*/ 64 w 100"/>
                <a:gd name="T23" fmla="*/ 1 h 125"/>
                <a:gd name="T24" fmla="*/ 64 w 100"/>
                <a:gd name="T25" fmla="*/ 4 h 125"/>
                <a:gd name="T26" fmla="*/ 60 w 100"/>
                <a:gd name="T27" fmla="*/ 11 h 125"/>
                <a:gd name="T28" fmla="*/ 54 w 100"/>
                <a:gd name="T29" fmla="*/ 21 h 125"/>
                <a:gd name="T30" fmla="*/ 43 w 100"/>
                <a:gd name="T31" fmla="*/ 36 h 125"/>
                <a:gd name="T32" fmla="*/ 27 w 100"/>
                <a:gd name="T33" fmla="*/ 57 h 125"/>
                <a:gd name="T34" fmla="*/ 28 w 100"/>
                <a:gd name="T35" fmla="*/ 56 h 125"/>
                <a:gd name="T36" fmla="*/ 32 w 100"/>
                <a:gd name="T37" fmla="*/ 55 h 125"/>
                <a:gd name="T38" fmla="*/ 37 w 100"/>
                <a:gd name="T39" fmla="*/ 54 h 125"/>
                <a:gd name="T40" fmla="*/ 44 w 100"/>
                <a:gd name="T41" fmla="*/ 52 h 125"/>
                <a:gd name="T42" fmla="*/ 51 w 100"/>
                <a:gd name="T43" fmla="*/ 50 h 125"/>
                <a:gd name="T44" fmla="*/ 60 w 100"/>
                <a:gd name="T45" fmla="*/ 48 h 125"/>
                <a:gd name="T46" fmla="*/ 68 w 100"/>
                <a:gd name="T47" fmla="*/ 47 h 125"/>
                <a:gd name="T48" fmla="*/ 76 w 100"/>
                <a:gd name="T49" fmla="*/ 46 h 125"/>
                <a:gd name="T50" fmla="*/ 83 w 100"/>
                <a:gd name="T51" fmla="*/ 45 h 125"/>
                <a:gd name="T52" fmla="*/ 90 w 100"/>
                <a:gd name="T53" fmla="*/ 44 h 125"/>
                <a:gd name="T54" fmla="*/ 95 w 100"/>
                <a:gd name="T55" fmla="*/ 45 h 125"/>
                <a:gd name="T56" fmla="*/ 98 w 100"/>
                <a:gd name="T57" fmla="*/ 47 h 125"/>
                <a:gd name="T58" fmla="*/ 99 w 100"/>
                <a:gd name="T59" fmla="*/ 49 h 125"/>
                <a:gd name="T60" fmla="*/ 97 w 100"/>
                <a:gd name="T61" fmla="*/ 53 h 125"/>
                <a:gd name="T62" fmla="*/ 92 w 100"/>
                <a:gd name="T63" fmla="*/ 58 h 125"/>
                <a:gd name="T64" fmla="*/ 83 w 100"/>
                <a:gd name="T65" fmla="*/ 65 h 125"/>
                <a:gd name="T66" fmla="*/ 64 w 100"/>
                <a:gd name="T67" fmla="*/ 77 h 125"/>
                <a:gd name="T68" fmla="*/ 47 w 100"/>
                <a:gd name="T69" fmla="*/ 85 h 125"/>
                <a:gd name="T70" fmla="*/ 32 w 100"/>
                <a:gd name="T71" fmla="*/ 89 h 125"/>
                <a:gd name="T72" fmla="*/ 20 w 100"/>
                <a:gd name="T73" fmla="*/ 90 h 125"/>
                <a:gd name="T74" fmla="*/ 11 w 100"/>
                <a:gd name="T75" fmla="*/ 89 h 125"/>
                <a:gd name="T76" fmla="*/ 5 w 100"/>
                <a:gd name="T77" fmla="*/ 87 h 125"/>
                <a:gd name="T78" fmla="*/ 1 w 100"/>
                <a:gd name="T79" fmla="*/ 85 h 125"/>
                <a:gd name="T80" fmla="*/ 0 w 100"/>
                <a:gd name="T81" fmla="*/ 85 h 125"/>
                <a:gd name="T82" fmla="*/ 6 w 100"/>
                <a:gd name="T83" fmla="*/ 86 h 125"/>
                <a:gd name="T84" fmla="*/ 17 w 100"/>
                <a:gd name="T85" fmla="*/ 88 h 125"/>
                <a:gd name="T86" fmla="*/ 29 w 100"/>
                <a:gd name="T87" fmla="*/ 90 h 125"/>
                <a:gd name="T88" fmla="*/ 44 w 100"/>
                <a:gd name="T89" fmla="*/ 94 h 125"/>
                <a:gd name="T90" fmla="*/ 58 w 100"/>
                <a:gd name="T91" fmla="*/ 99 h 125"/>
                <a:gd name="T92" fmla="*/ 70 w 100"/>
                <a:gd name="T93" fmla="*/ 105 h 125"/>
                <a:gd name="T94" fmla="*/ 81 w 100"/>
                <a:gd name="T95" fmla="*/ 114 h 125"/>
                <a:gd name="T96" fmla="*/ 87 w 100"/>
                <a:gd name="T97" fmla="*/ 124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0"/>
                <a:gd name="T148" fmla="*/ 0 h 125"/>
                <a:gd name="T149" fmla="*/ 100 w 100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0" h="125">
                  <a:moveTo>
                    <a:pt x="4" y="44"/>
                  </a:moveTo>
                  <a:lnTo>
                    <a:pt x="5" y="43"/>
                  </a:lnTo>
                  <a:lnTo>
                    <a:pt x="9" y="40"/>
                  </a:lnTo>
                  <a:lnTo>
                    <a:pt x="14" y="35"/>
                  </a:lnTo>
                  <a:lnTo>
                    <a:pt x="21" y="30"/>
                  </a:lnTo>
                  <a:lnTo>
                    <a:pt x="28" y="23"/>
                  </a:lnTo>
                  <a:lnTo>
                    <a:pt x="36" y="17"/>
                  </a:lnTo>
                  <a:lnTo>
                    <a:pt x="44" y="11"/>
                  </a:lnTo>
                  <a:lnTo>
                    <a:pt x="51" y="5"/>
                  </a:lnTo>
                  <a:lnTo>
                    <a:pt x="58" y="2"/>
                  </a:lnTo>
                  <a:lnTo>
                    <a:pt x="62" y="0"/>
                  </a:lnTo>
                  <a:lnTo>
                    <a:pt x="64" y="1"/>
                  </a:lnTo>
                  <a:lnTo>
                    <a:pt x="64" y="4"/>
                  </a:lnTo>
                  <a:lnTo>
                    <a:pt x="60" y="11"/>
                  </a:lnTo>
                  <a:lnTo>
                    <a:pt x="54" y="21"/>
                  </a:lnTo>
                  <a:lnTo>
                    <a:pt x="43" y="36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32" y="55"/>
                  </a:lnTo>
                  <a:lnTo>
                    <a:pt x="37" y="54"/>
                  </a:lnTo>
                  <a:lnTo>
                    <a:pt x="44" y="52"/>
                  </a:lnTo>
                  <a:lnTo>
                    <a:pt x="51" y="50"/>
                  </a:lnTo>
                  <a:lnTo>
                    <a:pt x="60" y="48"/>
                  </a:lnTo>
                  <a:lnTo>
                    <a:pt x="68" y="47"/>
                  </a:lnTo>
                  <a:lnTo>
                    <a:pt x="76" y="46"/>
                  </a:lnTo>
                  <a:lnTo>
                    <a:pt x="83" y="45"/>
                  </a:lnTo>
                  <a:lnTo>
                    <a:pt x="90" y="44"/>
                  </a:lnTo>
                  <a:lnTo>
                    <a:pt x="95" y="45"/>
                  </a:lnTo>
                  <a:lnTo>
                    <a:pt x="98" y="47"/>
                  </a:lnTo>
                  <a:lnTo>
                    <a:pt x="99" y="49"/>
                  </a:lnTo>
                  <a:lnTo>
                    <a:pt x="97" y="53"/>
                  </a:lnTo>
                  <a:lnTo>
                    <a:pt x="92" y="58"/>
                  </a:lnTo>
                  <a:lnTo>
                    <a:pt x="83" y="65"/>
                  </a:lnTo>
                  <a:lnTo>
                    <a:pt x="64" y="77"/>
                  </a:lnTo>
                  <a:lnTo>
                    <a:pt x="47" y="85"/>
                  </a:lnTo>
                  <a:lnTo>
                    <a:pt x="32" y="89"/>
                  </a:lnTo>
                  <a:lnTo>
                    <a:pt x="20" y="90"/>
                  </a:lnTo>
                  <a:lnTo>
                    <a:pt x="11" y="89"/>
                  </a:lnTo>
                  <a:lnTo>
                    <a:pt x="5" y="87"/>
                  </a:lnTo>
                  <a:lnTo>
                    <a:pt x="1" y="85"/>
                  </a:lnTo>
                  <a:lnTo>
                    <a:pt x="0" y="85"/>
                  </a:lnTo>
                  <a:lnTo>
                    <a:pt x="6" y="86"/>
                  </a:lnTo>
                  <a:lnTo>
                    <a:pt x="17" y="88"/>
                  </a:lnTo>
                  <a:lnTo>
                    <a:pt x="29" y="90"/>
                  </a:lnTo>
                  <a:lnTo>
                    <a:pt x="44" y="94"/>
                  </a:lnTo>
                  <a:lnTo>
                    <a:pt x="58" y="99"/>
                  </a:lnTo>
                  <a:lnTo>
                    <a:pt x="70" y="105"/>
                  </a:lnTo>
                  <a:lnTo>
                    <a:pt x="81" y="114"/>
                  </a:lnTo>
                  <a:lnTo>
                    <a:pt x="87" y="12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2" name="Freeform 75"/>
            <p:cNvSpPr>
              <a:spLocks/>
            </p:cNvSpPr>
            <p:nvPr/>
          </p:nvSpPr>
          <p:spPr bwMode="auto">
            <a:xfrm>
              <a:off x="5522" y="2012"/>
              <a:ext cx="56" cy="29"/>
            </a:xfrm>
            <a:custGeom>
              <a:avLst/>
              <a:gdLst>
                <a:gd name="T0" fmla="*/ 0 w 56"/>
                <a:gd name="T1" fmla="*/ 0 h 29"/>
                <a:gd name="T2" fmla="*/ 1 w 56"/>
                <a:gd name="T3" fmla="*/ 0 h 29"/>
                <a:gd name="T4" fmla="*/ 7 w 56"/>
                <a:gd name="T5" fmla="*/ 0 h 29"/>
                <a:gd name="T6" fmla="*/ 14 w 56"/>
                <a:gd name="T7" fmla="*/ 1 h 29"/>
                <a:gd name="T8" fmla="*/ 23 w 56"/>
                <a:gd name="T9" fmla="*/ 2 h 29"/>
                <a:gd name="T10" fmla="*/ 32 w 56"/>
                <a:gd name="T11" fmla="*/ 5 h 29"/>
                <a:gd name="T12" fmla="*/ 42 w 56"/>
                <a:gd name="T13" fmla="*/ 11 h 29"/>
                <a:gd name="T14" fmla="*/ 50 w 56"/>
                <a:gd name="T15" fmla="*/ 18 h 29"/>
                <a:gd name="T16" fmla="*/ 55 w 56"/>
                <a:gd name="T17" fmla="*/ 28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29"/>
                <a:gd name="T29" fmla="*/ 56 w 5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29">
                  <a:moveTo>
                    <a:pt x="0" y="0"/>
                  </a:moveTo>
                  <a:lnTo>
                    <a:pt x="1" y="0"/>
                  </a:lnTo>
                  <a:lnTo>
                    <a:pt x="7" y="0"/>
                  </a:lnTo>
                  <a:lnTo>
                    <a:pt x="14" y="1"/>
                  </a:lnTo>
                  <a:lnTo>
                    <a:pt x="23" y="2"/>
                  </a:lnTo>
                  <a:lnTo>
                    <a:pt x="32" y="5"/>
                  </a:lnTo>
                  <a:lnTo>
                    <a:pt x="42" y="11"/>
                  </a:lnTo>
                  <a:lnTo>
                    <a:pt x="50" y="18"/>
                  </a:lnTo>
                  <a:lnTo>
                    <a:pt x="55" y="28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3" name="Freeform 76"/>
            <p:cNvSpPr>
              <a:spLocks/>
            </p:cNvSpPr>
            <p:nvPr/>
          </p:nvSpPr>
          <p:spPr bwMode="auto">
            <a:xfrm>
              <a:off x="5506" y="2036"/>
              <a:ext cx="48" cy="45"/>
            </a:xfrm>
            <a:custGeom>
              <a:avLst/>
              <a:gdLst>
                <a:gd name="T0" fmla="*/ 0 w 48"/>
                <a:gd name="T1" fmla="*/ 0 h 45"/>
                <a:gd name="T2" fmla="*/ 2 w 48"/>
                <a:gd name="T3" fmla="*/ 0 h 45"/>
                <a:gd name="T4" fmla="*/ 7 w 48"/>
                <a:gd name="T5" fmla="*/ 2 h 45"/>
                <a:gd name="T6" fmla="*/ 14 w 48"/>
                <a:gd name="T7" fmla="*/ 4 h 45"/>
                <a:gd name="T8" fmla="*/ 24 w 48"/>
                <a:gd name="T9" fmla="*/ 7 h 45"/>
                <a:gd name="T10" fmla="*/ 32 w 48"/>
                <a:gd name="T11" fmla="*/ 13 h 45"/>
                <a:gd name="T12" fmla="*/ 40 w 48"/>
                <a:gd name="T13" fmla="*/ 21 h 45"/>
                <a:gd name="T14" fmla="*/ 45 w 48"/>
                <a:gd name="T15" fmla="*/ 31 h 45"/>
                <a:gd name="T16" fmla="*/ 47 w 48"/>
                <a:gd name="T17" fmla="*/ 44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45"/>
                <a:gd name="T29" fmla="*/ 48 w 48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45">
                  <a:moveTo>
                    <a:pt x="0" y="0"/>
                  </a:moveTo>
                  <a:lnTo>
                    <a:pt x="2" y="0"/>
                  </a:lnTo>
                  <a:lnTo>
                    <a:pt x="7" y="2"/>
                  </a:lnTo>
                  <a:lnTo>
                    <a:pt x="14" y="4"/>
                  </a:lnTo>
                  <a:lnTo>
                    <a:pt x="24" y="7"/>
                  </a:lnTo>
                  <a:lnTo>
                    <a:pt x="32" y="13"/>
                  </a:lnTo>
                  <a:lnTo>
                    <a:pt x="40" y="21"/>
                  </a:lnTo>
                  <a:lnTo>
                    <a:pt x="45" y="31"/>
                  </a:lnTo>
                  <a:lnTo>
                    <a:pt x="47" y="4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4" name="Freeform 77"/>
            <p:cNvSpPr>
              <a:spLocks/>
            </p:cNvSpPr>
            <p:nvPr/>
          </p:nvSpPr>
          <p:spPr bwMode="auto">
            <a:xfrm>
              <a:off x="5489" y="2057"/>
              <a:ext cx="53" cy="48"/>
            </a:xfrm>
            <a:custGeom>
              <a:avLst/>
              <a:gdLst>
                <a:gd name="T0" fmla="*/ 0 w 53"/>
                <a:gd name="T1" fmla="*/ 0 h 48"/>
                <a:gd name="T2" fmla="*/ 2 w 53"/>
                <a:gd name="T3" fmla="*/ 0 h 48"/>
                <a:gd name="T4" fmla="*/ 7 w 53"/>
                <a:gd name="T5" fmla="*/ 1 h 48"/>
                <a:gd name="T6" fmla="*/ 15 w 53"/>
                <a:gd name="T7" fmla="*/ 4 h 48"/>
                <a:gd name="T8" fmla="*/ 23 w 53"/>
                <a:gd name="T9" fmla="*/ 9 h 48"/>
                <a:gd name="T10" fmla="*/ 32 w 53"/>
                <a:gd name="T11" fmla="*/ 14 h 48"/>
                <a:gd name="T12" fmla="*/ 41 w 53"/>
                <a:gd name="T13" fmla="*/ 23 h 48"/>
                <a:gd name="T14" fmla="*/ 48 w 53"/>
                <a:gd name="T15" fmla="*/ 34 h 48"/>
                <a:gd name="T16" fmla="*/ 52 w 53"/>
                <a:gd name="T17" fmla="*/ 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48"/>
                <a:gd name="T29" fmla="*/ 53 w 53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48">
                  <a:moveTo>
                    <a:pt x="0" y="0"/>
                  </a:moveTo>
                  <a:lnTo>
                    <a:pt x="2" y="0"/>
                  </a:lnTo>
                  <a:lnTo>
                    <a:pt x="7" y="1"/>
                  </a:lnTo>
                  <a:lnTo>
                    <a:pt x="15" y="4"/>
                  </a:lnTo>
                  <a:lnTo>
                    <a:pt x="23" y="9"/>
                  </a:lnTo>
                  <a:lnTo>
                    <a:pt x="32" y="14"/>
                  </a:lnTo>
                  <a:lnTo>
                    <a:pt x="41" y="23"/>
                  </a:lnTo>
                  <a:lnTo>
                    <a:pt x="48" y="34"/>
                  </a:lnTo>
                  <a:lnTo>
                    <a:pt x="52" y="47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5" name="Freeform 78"/>
            <p:cNvSpPr>
              <a:spLocks/>
            </p:cNvSpPr>
            <p:nvPr/>
          </p:nvSpPr>
          <p:spPr bwMode="auto">
            <a:xfrm>
              <a:off x="5312" y="2523"/>
              <a:ext cx="67" cy="49"/>
            </a:xfrm>
            <a:custGeom>
              <a:avLst/>
              <a:gdLst>
                <a:gd name="T0" fmla="*/ 30 w 67"/>
                <a:gd name="T1" fmla="*/ 0 h 49"/>
                <a:gd name="T2" fmla="*/ 28 w 67"/>
                <a:gd name="T3" fmla="*/ 2 h 49"/>
                <a:gd name="T4" fmla="*/ 24 w 67"/>
                <a:gd name="T5" fmla="*/ 8 h 49"/>
                <a:gd name="T6" fmla="*/ 18 w 67"/>
                <a:gd name="T7" fmla="*/ 16 h 49"/>
                <a:gd name="T8" fmla="*/ 11 w 67"/>
                <a:gd name="T9" fmla="*/ 26 h 49"/>
                <a:gd name="T10" fmla="*/ 6 w 67"/>
                <a:gd name="T11" fmla="*/ 35 h 49"/>
                <a:gd name="T12" fmla="*/ 2 w 67"/>
                <a:gd name="T13" fmla="*/ 43 h 49"/>
                <a:gd name="T14" fmla="*/ 0 w 67"/>
                <a:gd name="T15" fmla="*/ 47 h 49"/>
                <a:gd name="T16" fmla="*/ 2 w 67"/>
                <a:gd name="T17" fmla="*/ 48 h 49"/>
                <a:gd name="T18" fmla="*/ 8 w 67"/>
                <a:gd name="T19" fmla="*/ 47 h 49"/>
                <a:gd name="T20" fmla="*/ 17 w 67"/>
                <a:gd name="T21" fmla="*/ 45 h 49"/>
                <a:gd name="T22" fmla="*/ 27 w 67"/>
                <a:gd name="T23" fmla="*/ 44 h 49"/>
                <a:gd name="T24" fmla="*/ 38 w 67"/>
                <a:gd name="T25" fmla="*/ 43 h 49"/>
                <a:gd name="T26" fmla="*/ 49 w 67"/>
                <a:gd name="T27" fmla="*/ 42 h 49"/>
                <a:gd name="T28" fmla="*/ 57 w 67"/>
                <a:gd name="T29" fmla="*/ 41 h 49"/>
                <a:gd name="T30" fmla="*/ 64 w 67"/>
                <a:gd name="T31" fmla="*/ 40 h 49"/>
                <a:gd name="T32" fmla="*/ 66 w 67"/>
                <a:gd name="T33" fmla="*/ 40 h 49"/>
                <a:gd name="T34" fmla="*/ 30 w 67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49"/>
                <a:gd name="T56" fmla="*/ 67 w 6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49">
                  <a:moveTo>
                    <a:pt x="3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6" y="35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8" y="47"/>
                  </a:lnTo>
                  <a:lnTo>
                    <a:pt x="17" y="45"/>
                  </a:lnTo>
                  <a:lnTo>
                    <a:pt x="27" y="44"/>
                  </a:lnTo>
                  <a:lnTo>
                    <a:pt x="38" y="43"/>
                  </a:lnTo>
                  <a:lnTo>
                    <a:pt x="49" y="42"/>
                  </a:lnTo>
                  <a:lnTo>
                    <a:pt x="57" y="41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30" y="0"/>
                  </a:lnTo>
                </a:path>
              </a:pathLst>
            </a:custGeom>
            <a:solidFill>
              <a:srgbClr val="40404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6" name="Freeform 79"/>
            <p:cNvSpPr>
              <a:spLocks/>
            </p:cNvSpPr>
            <p:nvPr/>
          </p:nvSpPr>
          <p:spPr bwMode="auto">
            <a:xfrm>
              <a:off x="5312" y="2523"/>
              <a:ext cx="67" cy="49"/>
            </a:xfrm>
            <a:custGeom>
              <a:avLst/>
              <a:gdLst>
                <a:gd name="T0" fmla="*/ 30 w 67"/>
                <a:gd name="T1" fmla="*/ 0 h 49"/>
                <a:gd name="T2" fmla="*/ 28 w 67"/>
                <a:gd name="T3" fmla="*/ 2 h 49"/>
                <a:gd name="T4" fmla="*/ 24 w 67"/>
                <a:gd name="T5" fmla="*/ 8 h 49"/>
                <a:gd name="T6" fmla="*/ 18 w 67"/>
                <a:gd name="T7" fmla="*/ 16 h 49"/>
                <a:gd name="T8" fmla="*/ 11 w 67"/>
                <a:gd name="T9" fmla="*/ 26 h 49"/>
                <a:gd name="T10" fmla="*/ 6 w 67"/>
                <a:gd name="T11" fmla="*/ 35 h 49"/>
                <a:gd name="T12" fmla="*/ 2 w 67"/>
                <a:gd name="T13" fmla="*/ 43 h 49"/>
                <a:gd name="T14" fmla="*/ 0 w 67"/>
                <a:gd name="T15" fmla="*/ 47 h 49"/>
                <a:gd name="T16" fmla="*/ 2 w 67"/>
                <a:gd name="T17" fmla="*/ 48 h 49"/>
                <a:gd name="T18" fmla="*/ 8 w 67"/>
                <a:gd name="T19" fmla="*/ 47 h 49"/>
                <a:gd name="T20" fmla="*/ 17 w 67"/>
                <a:gd name="T21" fmla="*/ 45 h 49"/>
                <a:gd name="T22" fmla="*/ 27 w 67"/>
                <a:gd name="T23" fmla="*/ 44 h 49"/>
                <a:gd name="T24" fmla="*/ 38 w 67"/>
                <a:gd name="T25" fmla="*/ 43 h 49"/>
                <a:gd name="T26" fmla="*/ 49 w 67"/>
                <a:gd name="T27" fmla="*/ 42 h 49"/>
                <a:gd name="T28" fmla="*/ 57 w 67"/>
                <a:gd name="T29" fmla="*/ 41 h 49"/>
                <a:gd name="T30" fmla="*/ 64 w 67"/>
                <a:gd name="T31" fmla="*/ 40 h 49"/>
                <a:gd name="T32" fmla="*/ 66 w 67"/>
                <a:gd name="T33" fmla="*/ 40 h 49"/>
                <a:gd name="T34" fmla="*/ 30 w 67"/>
                <a:gd name="T35" fmla="*/ 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"/>
                <a:gd name="T55" fmla="*/ 0 h 49"/>
                <a:gd name="T56" fmla="*/ 67 w 67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" h="49">
                  <a:moveTo>
                    <a:pt x="3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18" y="16"/>
                  </a:lnTo>
                  <a:lnTo>
                    <a:pt x="11" y="26"/>
                  </a:lnTo>
                  <a:lnTo>
                    <a:pt x="6" y="35"/>
                  </a:lnTo>
                  <a:lnTo>
                    <a:pt x="2" y="43"/>
                  </a:lnTo>
                  <a:lnTo>
                    <a:pt x="0" y="47"/>
                  </a:lnTo>
                  <a:lnTo>
                    <a:pt x="2" y="48"/>
                  </a:lnTo>
                  <a:lnTo>
                    <a:pt x="8" y="47"/>
                  </a:lnTo>
                  <a:lnTo>
                    <a:pt x="17" y="45"/>
                  </a:lnTo>
                  <a:lnTo>
                    <a:pt x="27" y="44"/>
                  </a:lnTo>
                  <a:lnTo>
                    <a:pt x="38" y="43"/>
                  </a:lnTo>
                  <a:lnTo>
                    <a:pt x="49" y="42"/>
                  </a:lnTo>
                  <a:lnTo>
                    <a:pt x="57" y="41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7" name="Freeform 80"/>
            <p:cNvSpPr>
              <a:spLocks/>
            </p:cNvSpPr>
            <p:nvPr/>
          </p:nvSpPr>
          <p:spPr bwMode="auto">
            <a:xfrm>
              <a:off x="5298" y="2563"/>
              <a:ext cx="81" cy="85"/>
            </a:xfrm>
            <a:custGeom>
              <a:avLst/>
              <a:gdLst>
                <a:gd name="T0" fmla="*/ 16 w 81"/>
                <a:gd name="T1" fmla="*/ 8 h 85"/>
                <a:gd name="T2" fmla="*/ 0 w 81"/>
                <a:gd name="T3" fmla="*/ 84 h 85"/>
                <a:gd name="T4" fmla="*/ 60 w 81"/>
                <a:gd name="T5" fmla="*/ 52 h 85"/>
                <a:gd name="T6" fmla="*/ 80 w 81"/>
                <a:gd name="T7" fmla="*/ 0 h 85"/>
                <a:gd name="T8" fmla="*/ 16 w 81"/>
                <a:gd name="T9" fmla="*/ 8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5"/>
                <a:gd name="T17" fmla="*/ 81 w 8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5">
                  <a:moveTo>
                    <a:pt x="16" y="8"/>
                  </a:moveTo>
                  <a:lnTo>
                    <a:pt x="0" y="84"/>
                  </a:lnTo>
                  <a:lnTo>
                    <a:pt x="60" y="52"/>
                  </a:lnTo>
                  <a:lnTo>
                    <a:pt x="80" y="0"/>
                  </a:lnTo>
                  <a:lnTo>
                    <a:pt x="16" y="8"/>
                  </a:lnTo>
                </a:path>
              </a:pathLst>
            </a:custGeom>
            <a:solidFill>
              <a:srgbClr val="40404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8" name="Freeform 81"/>
            <p:cNvSpPr>
              <a:spLocks/>
            </p:cNvSpPr>
            <p:nvPr/>
          </p:nvSpPr>
          <p:spPr bwMode="auto">
            <a:xfrm>
              <a:off x="5298" y="2563"/>
              <a:ext cx="81" cy="85"/>
            </a:xfrm>
            <a:custGeom>
              <a:avLst/>
              <a:gdLst>
                <a:gd name="T0" fmla="*/ 16 w 81"/>
                <a:gd name="T1" fmla="*/ 8 h 85"/>
                <a:gd name="T2" fmla="*/ 0 w 81"/>
                <a:gd name="T3" fmla="*/ 84 h 85"/>
                <a:gd name="T4" fmla="*/ 60 w 81"/>
                <a:gd name="T5" fmla="*/ 52 h 85"/>
                <a:gd name="T6" fmla="*/ 80 w 81"/>
                <a:gd name="T7" fmla="*/ 0 h 85"/>
                <a:gd name="T8" fmla="*/ 16 w 81"/>
                <a:gd name="T9" fmla="*/ 8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85"/>
                <a:gd name="T17" fmla="*/ 81 w 81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85">
                  <a:moveTo>
                    <a:pt x="16" y="8"/>
                  </a:moveTo>
                  <a:lnTo>
                    <a:pt x="0" y="84"/>
                  </a:lnTo>
                  <a:lnTo>
                    <a:pt x="60" y="52"/>
                  </a:lnTo>
                  <a:lnTo>
                    <a:pt x="80" y="0"/>
                  </a:lnTo>
                  <a:lnTo>
                    <a:pt x="16" y="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79" name="Freeform 82"/>
            <p:cNvSpPr>
              <a:spLocks/>
            </p:cNvSpPr>
            <p:nvPr/>
          </p:nvSpPr>
          <p:spPr bwMode="auto">
            <a:xfrm>
              <a:off x="5294" y="2463"/>
              <a:ext cx="49" cy="101"/>
            </a:xfrm>
            <a:custGeom>
              <a:avLst/>
              <a:gdLst>
                <a:gd name="T0" fmla="*/ 28 w 49"/>
                <a:gd name="T1" fmla="*/ 0 h 101"/>
                <a:gd name="T2" fmla="*/ 0 w 49"/>
                <a:gd name="T3" fmla="*/ 8 h 101"/>
                <a:gd name="T4" fmla="*/ 8 w 49"/>
                <a:gd name="T5" fmla="*/ 100 h 101"/>
                <a:gd name="T6" fmla="*/ 48 w 49"/>
                <a:gd name="T7" fmla="*/ 60 h 101"/>
                <a:gd name="T8" fmla="*/ 46 w 49"/>
                <a:gd name="T9" fmla="*/ 59 h 101"/>
                <a:gd name="T10" fmla="*/ 43 w 49"/>
                <a:gd name="T11" fmla="*/ 57 h 101"/>
                <a:gd name="T12" fmla="*/ 37 w 49"/>
                <a:gd name="T13" fmla="*/ 52 h 101"/>
                <a:gd name="T14" fmla="*/ 32 w 49"/>
                <a:gd name="T15" fmla="*/ 45 h 101"/>
                <a:gd name="T16" fmla="*/ 27 w 49"/>
                <a:gd name="T17" fmla="*/ 37 h 101"/>
                <a:gd name="T18" fmla="*/ 24 w 49"/>
                <a:gd name="T19" fmla="*/ 27 h 101"/>
                <a:gd name="T20" fmla="*/ 24 w 49"/>
                <a:gd name="T21" fmla="*/ 15 h 101"/>
                <a:gd name="T22" fmla="*/ 28 w 49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101"/>
                <a:gd name="T38" fmla="*/ 49 w 49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101">
                  <a:moveTo>
                    <a:pt x="28" y="0"/>
                  </a:moveTo>
                  <a:lnTo>
                    <a:pt x="0" y="8"/>
                  </a:lnTo>
                  <a:lnTo>
                    <a:pt x="8" y="100"/>
                  </a:lnTo>
                  <a:lnTo>
                    <a:pt x="48" y="60"/>
                  </a:lnTo>
                  <a:lnTo>
                    <a:pt x="46" y="59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2" y="45"/>
                  </a:lnTo>
                  <a:lnTo>
                    <a:pt x="27" y="37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8" y="0"/>
                  </a:lnTo>
                </a:path>
              </a:pathLst>
            </a:custGeom>
            <a:solidFill>
              <a:srgbClr val="CCCC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0" name="Freeform 83"/>
            <p:cNvSpPr>
              <a:spLocks/>
            </p:cNvSpPr>
            <p:nvPr/>
          </p:nvSpPr>
          <p:spPr bwMode="auto">
            <a:xfrm>
              <a:off x="5294" y="2463"/>
              <a:ext cx="49" cy="101"/>
            </a:xfrm>
            <a:custGeom>
              <a:avLst/>
              <a:gdLst>
                <a:gd name="T0" fmla="*/ 28 w 49"/>
                <a:gd name="T1" fmla="*/ 0 h 101"/>
                <a:gd name="T2" fmla="*/ 0 w 49"/>
                <a:gd name="T3" fmla="*/ 8 h 101"/>
                <a:gd name="T4" fmla="*/ 8 w 49"/>
                <a:gd name="T5" fmla="*/ 100 h 101"/>
                <a:gd name="T6" fmla="*/ 48 w 49"/>
                <a:gd name="T7" fmla="*/ 60 h 101"/>
                <a:gd name="T8" fmla="*/ 46 w 49"/>
                <a:gd name="T9" fmla="*/ 59 h 101"/>
                <a:gd name="T10" fmla="*/ 43 w 49"/>
                <a:gd name="T11" fmla="*/ 57 h 101"/>
                <a:gd name="T12" fmla="*/ 37 w 49"/>
                <a:gd name="T13" fmla="*/ 52 h 101"/>
                <a:gd name="T14" fmla="*/ 32 w 49"/>
                <a:gd name="T15" fmla="*/ 45 h 101"/>
                <a:gd name="T16" fmla="*/ 27 w 49"/>
                <a:gd name="T17" fmla="*/ 37 h 101"/>
                <a:gd name="T18" fmla="*/ 24 w 49"/>
                <a:gd name="T19" fmla="*/ 27 h 101"/>
                <a:gd name="T20" fmla="*/ 24 w 49"/>
                <a:gd name="T21" fmla="*/ 15 h 101"/>
                <a:gd name="T22" fmla="*/ 28 w 49"/>
                <a:gd name="T23" fmla="*/ 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101"/>
                <a:gd name="T38" fmla="*/ 49 w 49"/>
                <a:gd name="T39" fmla="*/ 101 h 10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101">
                  <a:moveTo>
                    <a:pt x="28" y="0"/>
                  </a:moveTo>
                  <a:lnTo>
                    <a:pt x="0" y="8"/>
                  </a:lnTo>
                  <a:lnTo>
                    <a:pt x="8" y="100"/>
                  </a:lnTo>
                  <a:lnTo>
                    <a:pt x="48" y="60"/>
                  </a:lnTo>
                  <a:lnTo>
                    <a:pt x="46" y="59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2" y="45"/>
                  </a:lnTo>
                  <a:lnTo>
                    <a:pt x="27" y="37"/>
                  </a:lnTo>
                  <a:lnTo>
                    <a:pt x="24" y="27"/>
                  </a:lnTo>
                  <a:lnTo>
                    <a:pt x="24" y="15"/>
                  </a:lnTo>
                  <a:lnTo>
                    <a:pt x="28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1" name="Freeform 84"/>
            <p:cNvSpPr>
              <a:spLocks/>
            </p:cNvSpPr>
            <p:nvPr/>
          </p:nvSpPr>
          <p:spPr bwMode="auto">
            <a:xfrm>
              <a:off x="5342" y="2393"/>
              <a:ext cx="165" cy="171"/>
            </a:xfrm>
            <a:custGeom>
              <a:avLst/>
              <a:gdLst>
                <a:gd name="T0" fmla="*/ 0 w 165"/>
                <a:gd name="T1" fmla="*/ 130 h 171"/>
                <a:gd name="T2" fmla="*/ 1 w 165"/>
                <a:gd name="T3" fmla="*/ 129 h 171"/>
                <a:gd name="T4" fmla="*/ 4 w 165"/>
                <a:gd name="T5" fmla="*/ 125 h 171"/>
                <a:gd name="T6" fmla="*/ 9 w 165"/>
                <a:gd name="T7" fmla="*/ 120 h 171"/>
                <a:gd name="T8" fmla="*/ 16 w 165"/>
                <a:gd name="T9" fmla="*/ 113 h 171"/>
                <a:gd name="T10" fmla="*/ 24 w 165"/>
                <a:gd name="T11" fmla="*/ 105 h 171"/>
                <a:gd name="T12" fmla="*/ 34 w 165"/>
                <a:gd name="T13" fmla="*/ 96 h 171"/>
                <a:gd name="T14" fmla="*/ 43 w 165"/>
                <a:gd name="T15" fmla="*/ 86 h 171"/>
                <a:gd name="T16" fmla="*/ 54 w 165"/>
                <a:gd name="T17" fmla="*/ 75 h 171"/>
                <a:gd name="T18" fmla="*/ 65 w 165"/>
                <a:gd name="T19" fmla="*/ 65 h 171"/>
                <a:gd name="T20" fmla="*/ 76 w 165"/>
                <a:gd name="T21" fmla="*/ 54 h 171"/>
                <a:gd name="T22" fmla="*/ 86 w 165"/>
                <a:gd name="T23" fmla="*/ 44 h 171"/>
                <a:gd name="T24" fmla="*/ 96 w 165"/>
                <a:gd name="T25" fmla="*/ 34 h 171"/>
                <a:gd name="T26" fmla="*/ 105 w 165"/>
                <a:gd name="T27" fmla="*/ 25 h 171"/>
                <a:gd name="T28" fmla="*/ 112 w 165"/>
                <a:gd name="T29" fmla="*/ 17 h 171"/>
                <a:gd name="T30" fmla="*/ 119 w 165"/>
                <a:gd name="T31" fmla="*/ 11 h 171"/>
                <a:gd name="T32" fmla="*/ 123 w 165"/>
                <a:gd name="T33" fmla="*/ 7 h 171"/>
                <a:gd name="T34" fmla="*/ 128 w 165"/>
                <a:gd name="T35" fmla="*/ 3 h 171"/>
                <a:gd name="T36" fmla="*/ 135 w 165"/>
                <a:gd name="T37" fmla="*/ 1 h 171"/>
                <a:gd name="T38" fmla="*/ 141 w 165"/>
                <a:gd name="T39" fmla="*/ 0 h 171"/>
                <a:gd name="T40" fmla="*/ 148 w 165"/>
                <a:gd name="T41" fmla="*/ 0 h 171"/>
                <a:gd name="T42" fmla="*/ 154 w 165"/>
                <a:gd name="T43" fmla="*/ 1 h 171"/>
                <a:gd name="T44" fmla="*/ 159 w 165"/>
                <a:gd name="T45" fmla="*/ 1 h 171"/>
                <a:gd name="T46" fmla="*/ 162 w 165"/>
                <a:gd name="T47" fmla="*/ 2 h 171"/>
                <a:gd name="T48" fmla="*/ 164 w 165"/>
                <a:gd name="T49" fmla="*/ 3 h 171"/>
                <a:gd name="T50" fmla="*/ 36 w 165"/>
                <a:gd name="T51" fmla="*/ 170 h 171"/>
                <a:gd name="T52" fmla="*/ 0 w 165"/>
                <a:gd name="T53" fmla="*/ 13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5"/>
                <a:gd name="T82" fmla="*/ 0 h 171"/>
                <a:gd name="T83" fmla="*/ 165 w 165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5" h="171">
                  <a:moveTo>
                    <a:pt x="0" y="130"/>
                  </a:moveTo>
                  <a:lnTo>
                    <a:pt x="1" y="129"/>
                  </a:lnTo>
                  <a:lnTo>
                    <a:pt x="4" y="125"/>
                  </a:lnTo>
                  <a:lnTo>
                    <a:pt x="9" y="120"/>
                  </a:lnTo>
                  <a:lnTo>
                    <a:pt x="16" y="113"/>
                  </a:lnTo>
                  <a:lnTo>
                    <a:pt x="24" y="105"/>
                  </a:lnTo>
                  <a:lnTo>
                    <a:pt x="34" y="96"/>
                  </a:lnTo>
                  <a:lnTo>
                    <a:pt x="43" y="86"/>
                  </a:lnTo>
                  <a:lnTo>
                    <a:pt x="54" y="7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86" y="44"/>
                  </a:lnTo>
                  <a:lnTo>
                    <a:pt x="96" y="34"/>
                  </a:lnTo>
                  <a:lnTo>
                    <a:pt x="105" y="25"/>
                  </a:lnTo>
                  <a:lnTo>
                    <a:pt x="112" y="17"/>
                  </a:lnTo>
                  <a:lnTo>
                    <a:pt x="119" y="11"/>
                  </a:lnTo>
                  <a:lnTo>
                    <a:pt x="123" y="7"/>
                  </a:lnTo>
                  <a:lnTo>
                    <a:pt x="128" y="3"/>
                  </a:lnTo>
                  <a:lnTo>
                    <a:pt x="135" y="1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1"/>
                  </a:lnTo>
                  <a:lnTo>
                    <a:pt x="159" y="1"/>
                  </a:lnTo>
                  <a:lnTo>
                    <a:pt x="162" y="2"/>
                  </a:lnTo>
                  <a:lnTo>
                    <a:pt x="164" y="3"/>
                  </a:lnTo>
                  <a:lnTo>
                    <a:pt x="36" y="170"/>
                  </a:lnTo>
                  <a:lnTo>
                    <a:pt x="0" y="130"/>
                  </a:lnTo>
                </a:path>
              </a:pathLst>
            </a:custGeom>
            <a:solidFill>
              <a:srgbClr val="CCCC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2" name="Freeform 85"/>
            <p:cNvSpPr>
              <a:spLocks/>
            </p:cNvSpPr>
            <p:nvPr/>
          </p:nvSpPr>
          <p:spPr bwMode="auto">
            <a:xfrm>
              <a:off x="5342" y="2393"/>
              <a:ext cx="165" cy="171"/>
            </a:xfrm>
            <a:custGeom>
              <a:avLst/>
              <a:gdLst>
                <a:gd name="T0" fmla="*/ 0 w 165"/>
                <a:gd name="T1" fmla="*/ 130 h 171"/>
                <a:gd name="T2" fmla="*/ 1 w 165"/>
                <a:gd name="T3" fmla="*/ 129 h 171"/>
                <a:gd name="T4" fmla="*/ 4 w 165"/>
                <a:gd name="T5" fmla="*/ 125 h 171"/>
                <a:gd name="T6" fmla="*/ 9 w 165"/>
                <a:gd name="T7" fmla="*/ 120 h 171"/>
                <a:gd name="T8" fmla="*/ 16 w 165"/>
                <a:gd name="T9" fmla="*/ 113 h 171"/>
                <a:gd name="T10" fmla="*/ 24 w 165"/>
                <a:gd name="T11" fmla="*/ 105 h 171"/>
                <a:gd name="T12" fmla="*/ 34 w 165"/>
                <a:gd name="T13" fmla="*/ 96 h 171"/>
                <a:gd name="T14" fmla="*/ 43 w 165"/>
                <a:gd name="T15" fmla="*/ 86 h 171"/>
                <a:gd name="T16" fmla="*/ 54 w 165"/>
                <a:gd name="T17" fmla="*/ 75 h 171"/>
                <a:gd name="T18" fmla="*/ 65 w 165"/>
                <a:gd name="T19" fmla="*/ 65 h 171"/>
                <a:gd name="T20" fmla="*/ 76 w 165"/>
                <a:gd name="T21" fmla="*/ 54 h 171"/>
                <a:gd name="T22" fmla="*/ 86 w 165"/>
                <a:gd name="T23" fmla="*/ 44 h 171"/>
                <a:gd name="T24" fmla="*/ 96 w 165"/>
                <a:gd name="T25" fmla="*/ 34 h 171"/>
                <a:gd name="T26" fmla="*/ 105 w 165"/>
                <a:gd name="T27" fmla="*/ 25 h 171"/>
                <a:gd name="T28" fmla="*/ 112 w 165"/>
                <a:gd name="T29" fmla="*/ 17 h 171"/>
                <a:gd name="T30" fmla="*/ 119 w 165"/>
                <a:gd name="T31" fmla="*/ 11 h 171"/>
                <a:gd name="T32" fmla="*/ 123 w 165"/>
                <a:gd name="T33" fmla="*/ 7 h 171"/>
                <a:gd name="T34" fmla="*/ 128 w 165"/>
                <a:gd name="T35" fmla="*/ 3 h 171"/>
                <a:gd name="T36" fmla="*/ 135 w 165"/>
                <a:gd name="T37" fmla="*/ 1 h 171"/>
                <a:gd name="T38" fmla="*/ 141 w 165"/>
                <a:gd name="T39" fmla="*/ 0 h 171"/>
                <a:gd name="T40" fmla="*/ 148 w 165"/>
                <a:gd name="T41" fmla="*/ 0 h 171"/>
                <a:gd name="T42" fmla="*/ 154 w 165"/>
                <a:gd name="T43" fmla="*/ 1 h 171"/>
                <a:gd name="T44" fmla="*/ 159 w 165"/>
                <a:gd name="T45" fmla="*/ 1 h 171"/>
                <a:gd name="T46" fmla="*/ 162 w 165"/>
                <a:gd name="T47" fmla="*/ 2 h 171"/>
                <a:gd name="T48" fmla="*/ 164 w 165"/>
                <a:gd name="T49" fmla="*/ 3 h 171"/>
                <a:gd name="T50" fmla="*/ 36 w 165"/>
                <a:gd name="T51" fmla="*/ 170 h 171"/>
                <a:gd name="T52" fmla="*/ 0 w 165"/>
                <a:gd name="T53" fmla="*/ 130 h 1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5"/>
                <a:gd name="T82" fmla="*/ 0 h 171"/>
                <a:gd name="T83" fmla="*/ 165 w 165"/>
                <a:gd name="T84" fmla="*/ 171 h 1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5" h="171">
                  <a:moveTo>
                    <a:pt x="0" y="130"/>
                  </a:moveTo>
                  <a:lnTo>
                    <a:pt x="1" y="129"/>
                  </a:lnTo>
                  <a:lnTo>
                    <a:pt x="4" y="125"/>
                  </a:lnTo>
                  <a:lnTo>
                    <a:pt x="9" y="120"/>
                  </a:lnTo>
                  <a:lnTo>
                    <a:pt x="16" y="113"/>
                  </a:lnTo>
                  <a:lnTo>
                    <a:pt x="24" y="105"/>
                  </a:lnTo>
                  <a:lnTo>
                    <a:pt x="34" y="96"/>
                  </a:lnTo>
                  <a:lnTo>
                    <a:pt x="43" y="86"/>
                  </a:lnTo>
                  <a:lnTo>
                    <a:pt x="54" y="75"/>
                  </a:lnTo>
                  <a:lnTo>
                    <a:pt x="65" y="65"/>
                  </a:lnTo>
                  <a:lnTo>
                    <a:pt x="76" y="54"/>
                  </a:lnTo>
                  <a:lnTo>
                    <a:pt x="86" y="44"/>
                  </a:lnTo>
                  <a:lnTo>
                    <a:pt x="96" y="34"/>
                  </a:lnTo>
                  <a:lnTo>
                    <a:pt x="105" y="25"/>
                  </a:lnTo>
                  <a:lnTo>
                    <a:pt x="112" y="17"/>
                  </a:lnTo>
                  <a:lnTo>
                    <a:pt x="119" y="11"/>
                  </a:lnTo>
                  <a:lnTo>
                    <a:pt x="123" y="7"/>
                  </a:lnTo>
                  <a:lnTo>
                    <a:pt x="128" y="3"/>
                  </a:lnTo>
                  <a:lnTo>
                    <a:pt x="135" y="1"/>
                  </a:lnTo>
                  <a:lnTo>
                    <a:pt x="141" y="0"/>
                  </a:lnTo>
                  <a:lnTo>
                    <a:pt x="148" y="0"/>
                  </a:lnTo>
                  <a:lnTo>
                    <a:pt x="154" y="1"/>
                  </a:lnTo>
                  <a:lnTo>
                    <a:pt x="159" y="1"/>
                  </a:lnTo>
                  <a:lnTo>
                    <a:pt x="162" y="2"/>
                  </a:lnTo>
                  <a:lnTo>
                    <a:pt x="164" y="3"/>
                  </a:lnTo>
                  <a:lnTo>
                    <a:pt x="36" y="170"/>
                  </a:lnTo>
                  <a:lnTo>
                    <a:pt x="0" y="13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3" name="Freeform 86"/>
            <p:cNvSpPr>
              <a:spLocks/>
            </p:cNvSpPr>
            <p:nvPr/>
          </p:nvSpPr>
          <p:spPr bwMode="auto">
            <a:xfrm>
              <a:off x="5282" y="2391"/>
              <a:ext cx="265" cy="344"/>
            </a:xfrm>
            <a:custGeom>
              <a:avLst/>
              <a:gdLst>
                <a:gd name="T0" fmla="*/ 16 w 265"/>
                <a:gd name="T1" fmla="*/ 256 h 344"/>
                <a:gd name="T2" fmla="*/ 18 w 265"/>
                <a:gd name="T3" fmla="*/ 254 h 344"/>
                <a:gd name="T4" fmla="*/ 23 w 265"/>
                <a:gd name="T5" fmla="*/ 249 h 344"/>
                <a:gd name="T6" fmla="*/ 32 w 265"/>
                <a:gd name="T7" fmla="*/ 240 h 344"/>
                <a:gd name="T8" fmla="*/ 44 w 265"/>
                <a:gd name="T9" fmla="*/ 229 h 344"/>
                <a:gd name="T10" fmla="*/ 57 w 265"/>
                <a:gd name="T11" fmla="*/ 215 h 344"/>
                <a:gd name="T12" fmla="*/ 72 w 265"/>
                <a:gd name="T13" fmla="*/ 199 h 344"/>
                <a:gd name="T14" fmla="*/ 88 w 265"/>
                <a:gd name="T15" fmla="*/ 181 h 344"/>
                <a:gd name="T16" fmla="*/ 105 w 265"/>
                <a:gd name="T17" fmla="*/ 162 h 344"/>
                <a:gd name="T18" fmla="*/ 121 w 265"/>
                <a:gd name="T19" fmla="*/ 142 h 344"/>
                <a:gd name="T20" fmla="*/ 138 w 265"/>
                <a:gd name="T21" fmla="*/ 122 h 344"/>
                <a:gd name="T22" fmla="*/ 153 w 265"/>
                <a:gd name="T23" fmla="*/ 102 h 344"/>
                <a:gd name="T24" fmla="*/ 167 w 265"/>
                <a:gd name="T25" fmla="*/ 81 h 344"/>
                <a:gd name="T26" fmla="*/ 179 w 265"/>
                <a:gd name="T27" fmla="*/ 61 h 344"/>
                <a:gd name="T28" fmla="*/ 189 w 265"/>
                <a:gd name="T29" fmla="*/ 42 h 344"/>
                <a:gd name="T30" fmla="*/ 196 w 265"/>
                <a:gd name="T31" fmla="*/ 25 h 344"/>
                <a:gd name="T32" fmla="*/ 199 w 265"/>
                <a:gd name="T33" fmla="*/ 9 h 344"/>
                <a:gd name="T34" fmla="*/ 263 w 265"/>
                <a:gd name="T35" fmla="*/ 0 h 344"/>
                <a:gd name="T36" fmla="*/ 263 w 265"/>
                <a:gd name="T37" fmla="*/ 3 h 344"/>
                <a:gd name="T38" fmla="*/ 264 w 265"/>
                <a:gd name="T39" fmla="*/ 11 h 344"/>
                <a:gd name="T40" fmla="*/ 264 w 265"/>
                <a:gd name="T41" fmla="*/ 24 h 344"/>
                <a:gd name="T42" fmla="*/ 263 w 265"/>
                <a:gd name="T43" fmla="*/ 41 h 344"/>
                <a:gd name="T44" fmla="*/ 260 w 265"/>
                <a:gd name="T45" fmla="*/ 61 h 344"/>
                <a:gd name="T46" fmla="*/ 256 w 265"/>
                <a:gd name="T47" fmla="*/ 84 h 344"/>
                <a:gd name="T48" fmla="*/ 249 w 265"/>
                <a:gd name="T49" fmla="*/ 109 h 344"/>
                <a:gd name="T50" fmla="*/ 240 w 265"/>
                <a:gd name="T51" fmla="*/ 136 h 344"/>
                <a:gd name="T52" fmla="*/ 226 w 265"/>
                <a:gd name="T53" fmla="*/ 164 h 344"/>
                <a:gd name="T54" fmla="*/ 210 w 265"/>
                <a:gd name="T55" fmla="*/ 193 h 344"/>
                <a:gd name="T56" fmla="*/ 188 w 265"/>
                <a:gd name="T57" fmla="*/ 222 h 344"/>
                <a:gd name="T58" fmla="*/ 163 w 265"/>
                <a:gd name="T59" fmla="*/ 250 h 344"/>
                <a:gd name="T60" fmla="*/ 131 w 265"/>
                <a:gd name="T61" fmla="*/ 276 h 344"/>
                <a:gd name="T62" fmla="*/ 94 w 265"/>
                <a:gd name="T63" fmla="*/ 302 h 344"/>
                <a:gd name="T64" fmla="*/ 50 w 265"/>
                <a:gd name="T65" fmla="*/ 324 h 344"/>
                <a:gd name="T66" fmla="*/ 0 w 265"/>
                <a:gd name="T67" fmla="*/ 343 h 344"/>
                <a:gd name="T68" fmla="*/ 16 w 265"/>
                <a:gd name="T69" fmla="*/ 256 h 3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5"/>
                <a:gd name="T106" fmla="*/ 0 h 344"/>
                <a:gd name="T107" fmla="*/ 265 w 265"/>
                <a:gd name="T108" fmla="*/ 344 h 3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5" h="344">
                  <a:moveTo>
                    <a:pt x="16" y="256"/>
                  </a:moveTo>
                  <a:lnTo>
                    <a:pt x="18" y="254"/>
                  </a:lnTo>
                  <a:lnTo>
                    <a:pt x="23" y="249"/>
                  </a:lnTo>
                  <a:lnTo>
                    <a:pt x="32" y="240"/>
                  </a:lnTo>
                  <a:lnTo>
                    <a:pt x="44" y="229"/>
                  </a:lnTo>
                  <a:lnTo>
                    <a:pt x="57" y="215"/>
                  </a:lnTo>
                  <a:lnTo>
                    <a:pt x="72" y="199"/>
                  </a:lnTo>
                  <a:lnTo>
                    <a:pt x="88" y="181"/>
                  </a:lnTo>
                  <a:lnTo>
                    <a:pt x="105" y="162"/>
                  </a:lnTo>
                  <a:lnTo>
                    <a:pt x="121" y="142"/>
                  </a:lnTo>
                  <a:lnTo>
                    <a:pt x="138" y="122"/>
                  </a:lnTo>
                  <a:lnTo>
                    <a:pt x="153" y="102"/>
                  </a:lnTo>
                  <a:lnTo>
                    <a:pt x="167" y="81"/>
                  </a:lnTo>
                  <a:lnTo>
                    <a:pt x="179" y="61"/>
                  </a:lnTo>
                  <a:lnTo>
                    <a:pt x="189" y="42"/>
                  </a:lnTo>
                  <a:lnTo>
                    <a:pt x="196" y="25"/>
                  </a:lnTo>
                  <a:lnTo>
                    <a:pt x="199" y="9"/>
                  </a:lnTo>
                  <a:lnTo>
                    <a:pt x="263" y="0"/>
                  </a:lnTo>
                  <a:lnTo>
                    <a:pt x="263" y="3"/>
                  </a:lnTo>
                  <a:lnTo>
                    <a:pt x="264" y="11"/>
                  </a:lnTo>
                  <a:lnTo>
                    <a:pt x="264" y="24"/>
                  </a:lnTo>
                  <a:lnTo>
                    <a:pt x="263" y="41"/>
                  </a:lnTo>
                  <a:lnTo>
                    <a:pt x="260" y="61"/>
                  </a:lnTo>
                  <a:lnTo>
                    <a:pt x="256" y="84"/>
                  </a:lnTo>
                  <a:lnTo>
                    <a:pt x="249" y="109"/>
                  </a:lnTo>
                  <a:lnTo>
                    <a:pt x="240" y="136"/>
                  </a:lnTo>
                  <a:lnTo>
                    <a:pt x="226" y="164"/>
                  </a:lnTo>
                  <a:lnTo>
                    <a:pt x="210" y="193"/>
                  </a:lnTo>
                  <a:lnTo>
                    <a:pt x="188" y="222"/>
                  </a:lnTo>
                  <a:lnTo>
                    <a:pt x="163" y="250"/>
                  </a:lnTo>
                  <a:lnTo>
                    <a:pt x="131" y="276"/>
                  </a:lnTo>
                  <a:lnTo>
                    <a:pt x="94" y="302"/>
                  </a:lnTo>
                  <a:lnTo>
                    <a:pt x="50" y="324"/>
                  </a:lnTo>
                  <a:lnTo>
                    <a:pt x="0" y="343"/>
                  </a:lnTo>
                  <a:lnTo>
                    <a:pt x="16" y="256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4" name="Freeform 87"/>
            <p:cNvSpPr>
              <a:spLocks/>
            </p:cNvSpPr>
            <p:nvPr/>
          </p:nvSpPr>
          <p:spPr bwMode="auto">
            <a:xfrm>
              <a:off x="5282" y="2391"/>
              <a:ext cx="265" cy="344"/>
            </a:xfrm>
            <a:custGeom>
              <a:avLst/>
              <a:gdLst>
                <a:gd name="T0" fmla="*/ 16 w 265"/>
                <a:gd name="T1" fmla="*/ 256 h 344"/>
                <a:gd name="T2" fmla="*/ 18 w 265"/>
                <a:gd name="T3" fmla="*/ 254 h 344"/>
                <a:gd name="T4" fmla="*/ 23 w 265"/>
                <a:gd name="T5" fmla="*/ 249 h 344"/>
                <a:gd name="T6" fmla="*/ 32 w 265"/>
                <a:gd name="T7" fmla="*/ 240 h 344"/>
                <a:gd name="T8" fmla="*/ 44 w 265"/>
                <a:gd name="T9" fmla="*/ 229 h 344"/>
                <a:gd name="T10" fmla="*/ 57 w 265"/>
                <a:gd name="T11" fmla="*/ 215 h 344"/>
                <a:gd name="T12" fmla="*/ 72 w 265"/>
                <a:gd name="T13" fmla="*/ 199 h 344"/>
                <a:gd name="T14" fmla="*/ 88 w 265"/>
                <a:gd name="T15" fmla="*/ 181 h 344"/>
                <a:gd name="T16" fmla="*/ 105 w 265"/>
                <a:gd name="T17" fmla="*/ 162 h 344"/>
                <a:gd name="T18" fmla="*/ 121 w 265"/>
                <a:gd name="T19" fmla="*/ 142 h 344"/>
                <a:gd name="T20" fmla="*/ 138 w 265"/>
                <a:gd name="T21" fmla="*/ 122 h 344"/>
                <a:gd name="T22" fmla="*/ 153 w 265"/>
                <a:gd name="T23" fmla="*/ 102 h 344"/>
                <a:gd name="T24" fmla="*/ 167 w 265"/>
                <a:gd name="T25" fmla="*/ 81 h 344"/>
                <a:gd name="T26" fmla="*/ 179 w 265"/>
                <a:gd name="T27" fmla="*/ 61 h 344"/>
                <a:gd name="T28" fmla="*/ 189 w 265"/>
                <a:gd name="T29" fmla="*/ 42 h 344"/>
                <a:gd name="T30" fmla="*/ 196 w 265"/>
                <a:gd name="T31" fmla="*/ 25 h 344"/>
                <a:gd name="T32" fmla="*/ 199 w 265"/>
                <a:gd name="T33" fmla="*/ 9 h 344"/>
                <a:gd name="T34" fmla="*/ 263 w 265"/>
                <a:gd name="T35" fmla="*/ 0 h 344"/>
                <a:gd name="T36" fmla="*/ 263 w 265"/>
                <a:gd name="T37" fmla="*/ 3 h 344"/>
                <a:gd name="T38" fmla="*/ 264 w 265"/>
                <a:gd name="T39" fmla="*/ 11 h 344"/>
                <a:gd name="T40" fmla="*/ 264 w 265"/>
                <a:gd name="T41" fmla="*/ 24 h 344"/>
                <a:gd name="T42" fmla="*/ 263 w 265"/>
                <a:gd name="T43" fmla="*/ 41 h 344"/>
                <a:gd name="T44" fmla="*/ 260 w 265"/>
                <a:gd name="T45" fmla="*/ 61 h 344"/>
                <a:gd name="T46" fmla="*/ 256 w 265"/>
                <a:gd name="T47" fmla="*/ 84 h 344"/>
                <a:gd name="T48" fmla="*/ 249 w 265"/>
                <a:gd name="T49" fmla="*/ 109 h 344"/>
                <a:gd name="T50" fmla="*/ 240 w 265"/>
                <a:gd name="T51" fmla="*/ 136 h 344"/>
                <a:gd name="T52" fmla="*/ 226 w 265"/>
                <a:gd name="T53" fmla="*/ 164 h 344"/>
                <a:gd name="T54" fmla="*/ 210 w 265"/>
                <a:gd name="T55" fmla="*/ 193 h 344"/>
                <a:gd name="T56" fmla="*/ 188 w 265"/>
                <a:gd name="T57" fmla="*/ 222 h 344"/>
                <a:gd name="T58" fmla="*/ 163 w 265"/>
                <a:gd name="T59" fmla="*/ 250 h 344"/>
                <a:gd name="T60" fmla="*/ 131 w 265"/>
                <a:gd name="T61" fmla="*/ 276 h 344"/>
                <a:gd name="T62" fmla="*/ 94 w 265"/>
                <a:gd name="T63" fmla="*/ 302 h 344"/>
                <a:gd name="T64" fmla="*/ 50 w 265"/>
                <a:gd name="T65" fmla="*/ 324 h 344"/>
                <a:gd name="T66" fmla="*/ 0 w 265"/>
                <a:gd name="T67" fmla="*/ 343 h 344"/>
                <a:gd name="T68" fmla="*/ 16 w 265"/>
                <a:gd name="T69" fmla="*/ 256 h 3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5"/>
                <a:gd name="T106" fmla="*/ 0 h 344"/>
                <a:gd name="T107" fmla="*/ 265 w 265"/>
                <a:gd name="T108" fmla="*/ 344 h 3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5" h="344">
                  <a:moveTo>
                    <a:pt x="16" y="256"/>
                  </a:moveTo>
                  <a:lnTo>
                    <a:pt x="18" y="254"/>
                  </a:lnTo>
                  <a:lnTo>
                    <a:pt x="23" y="249"/>
                  </a:lnTo>
                  <a:lnTo>
                    <a:pt x="32" y="240"/>
                  </a:lnTo>
                  <a:lnTo>
                    <a:pt x="44" y="229"/>
                  </a:lnTo>
                  <a:lnTo>
                    <a:pt x="57" y="215"/>
                  </a:lnTo>
                  <a:lnTo>
                    <a:pt x="72" y="199"/>
                  </a:lnTo>
                  <a:lnTo>
                    <a:pt x="88" y="181"/>
                  </a:lnTo>
                  <a:lnTo>
                    <a:pt x="105" y="162"/>
                  </a:lnTo>
                  <a:lnTo>
                    <a:pt x="121" y="142"/>
                  </a:lnTo>
                  <a:lnTo>
                    <a:pt x="138" y="122"/>
                  </a:lnTo>
                  <a:lnTo>
                    <a:pt x="153" y="102"/>
                  </a:lnTo>
                  <a:lnTo>
                    <a:pt x="167" y="81"/>
                  </a:lnTo>
                  <a:lnTo>
                    <a:pt x="179" y="61"/>
                  </a:lnTo>
                  <a:lnTo>
                    <a:pt x="189" y="42"/>
                  </a:lnTo>
                  <a:lnTo>
                    <a:pt x="196" y="25"/>
                  </a:lnTo>
                  <a:lnTo>
                    <a:pt x="199" y="9"/>
                  </a:lnTo>
                  <a:lnTo>
                    <a:pt x="263" y="0"/>
                  </a:lnTo>
                  <a:lnTo>
                    <a:pt x="263" y="3"/>
                  </a:lnTo>
                  <a:lnTo>
                    <a:pt x="264" y="11"/>
                  </a:lnTo>
                  <a:lnTo>
                    <a:pt x="264" y="24"/>
                  </a:lnTo>
                  <a:lnTo>
                    <a:pt x="263" y="41"/>
                  </a:lnTo>
                  <a:lnTo>
                    <a:pt x="260" y="61"/>
                  </a:lnTo>
                  <a:lnTo>
                    <a:pt x="256" y="84"/>
                  </a:lnTo>
                  <a:lnTo>
                    <a:pt x="249" y="109"/>
                  </a:lnTo>
                  <a:lnTo>
                    <a:pt x="240" y="136"/>
                  </a:lnTo>
                  <a:lnTo>
                    <a:pt x="226" y="164"/>
                  </a:lnTo>
                  <a:lnTo>
                    <a:pt x="210" y="193"/>
                  </a:lnTo>
                  <a:lnTo>
                    <a:pt x="188" y="222"/>
                  </a:lnTo>
                  <a:lnTo>
                    <a:pt x="163" y="250"/>
                  </a:lnTo>
                  <a:lnTo>
                    <a:pt x="131" y="276"/>
                  </a:lnTo>
                  <a:lnTo>
                    <a:pt x="94" y="302"/>
                  </a:lnTo>
                  <a:lnTo>
                    <a:pt x="50" y="324"/>
                  </a:lnTo>
                  <a:lnTo>
                    <a:pt x="0" y="343"/>
                  </a:lnTo>
                  <a:lnTo>
                    <a:pt x="16" y="25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  <p:sp>
          <p:nvSpPr>
            <p:cNvPr id="9285" name="Freeform 88"/>
            <p:cNvSpPr>
              <a:spLocks/>
            </p:cNvSpPr>
            <p:nvPr/>
          </p:nvSpPr>
          <p:spPr bwMode="auto">
            <a:xfrm>
              <a:off x="5424" y="3469"/>
              <a:ext cx="122" cy="61"/>
            </a:xfrm>
            <a:custGeom>
              <a:avLst/>
              <a:gdLst>
                <a:gd name="T0" fmla="*/ 121 w 122"/>
                <a:gd name="T1" fmla="*/ 0 h 61"/>
                <a:gd name="T2" fmla="*/ 119 w 122"/>
                <a:gd name="T3" fmla="*/ 0 h 61"/>
                <a:gd name="T4" fmla="*/ 115 w 122"/>
                <a:gd name="T5" fmla="*/ 2 h 61"/>
                <a:gd name="T6" fmla="*/ 108 w 122"/>
                <a:gd name="T7" fmla="*/ 5 h 61"/>
                <a:gd name="T8" fmla="*/ 99 w 122"/>
                <a:gd name="T9" fmla="*/ 8 h 61"/>
                <a:gd name="T10" fmla="*/ 89 w 122"/>
                <a:gd name="T11" fmla="*/ 12 h 61"/>
                <a:gd name="T12" fmla="*/ 77 w 122"/>
                <a:gd name="T13" fmla="*/ 15 h 61"/>
                <a:gd name="T14" fmla="*/ 65 w 122"/>
                <a:gd name="T15" fmla="*/ 17 h 61"/>
                <a:gd name="T16" fmla="*/ 53 w 122"/>
                <a:gd name="T17" fmla="*/ 20 h 61"/>
                <a:gd name="T18" fmla="*/ 41 w 122"/>
                <a:gd name="T19" fmla="*/ 22 h 61"/>
                <a:gd name="T20" fmla="*/ 29 w 122"/>
                <a:gd name="T21" fmla="*/ 27 h 61"/>
                <a:gd name="T22" fmla="*/ 17 w 122"/>
                <a:gd name="T23" fmla="*/ 31 h 61"/>
                <a:gd name="T24" fmla="*/ 8 w 122"/>
                <a:gd name="T25" fmla="*/ 37 h 61"/>
                <a:gd name="T26" fmla="*/ 2 w 122"/>
                <a:gd name="T27" fmla="*/ 42 h 61"/>
                <a:gd name="T28" fmla="*/ 0 w 122"/>
                <a:gd name="T29" fmla="*/ 47 h 61"/>
                <a:gd name="T30" fmla="*/ 4 w 122"/>
                <a:gd name="T31" fmla="*/ 50 h 61"/>
                <a:gd name="T32" fmla="*/ 14 w 122"/>
                <a:gd name="T33" fmla="*/ 51 h 61"/>
                <a:gd name="T34" fmla="*/ 21 w 122"/>
                <a:gd name="T35" fmla="*/ 52 h 61"/>
                <a:gd name="T36" fmla="*/ 28 w 122"/>
                <a:gd name="T37" fmla="*/ 53 h 61"/>
                <a:gd name="T38" fmla="*/ 36 w 122"/>
                <a:gd name="T39" fmla="*/ 54 h 61"/>
                <a:gd name="T40" fmla="*/ 44 w 122"/>
                <a:gd name="T41" fmla="*/ 56 h 61"/>
                <a:gd name="T42" fmla="*/ 51 w 122"/>
                <a:gd name="T43" fmla="*/ 58 h 61"/>
                <a:gd name="T44" fmla="*/ 59 w 122"/>
                <a:gd name="T45" fmla="*/ 59 h 61"/>
                <a:gd name="T46" fmla="*/ 67 w 122"/>
                <a:gd name="T47" fmla="*/ 60 h 61"/>
                <a:gd name="T48" fmla="*/ 75 w 122"/>
                <a:gd name="T49" fmla="*/ 60 h 61"/>
                <a:gd name="T50" fmla="*/ 83 w 122"/>
                <a:gd name="T51" fmla="*/ 59 h 61"/>
                <a:gd name="T52" fmla="*/ 90 w 122"/>
                <a:gd name="T53" fmla="*/ 57 h 61"/>
                <a:gd name="T54" fmla="*/ 96 w 122"/>
                <a:gd name="T55" fmla="*/ 52 h 61"/>
                <a:gd name="T56" fmla="*/ 103 w 122"/>
                <a:gd name="T57" fmla="*/ 47 h 61"/>
                <a:gd name="T58" fmla="*/ 109 w 122"/>
                <a:gd name="T59" fmla="*/ 39 h 61"/>
                <a:gd name="T60" fmla="*/ 114 w 122"/>
                <a:gd name="T61" fmla="*/ 28 h 61"/>
                <a:gd name="T62" fmla="*/ 118 w 122"/>
                <a:gd name="T63" fmla="*/ 15 h 61"/>
                <a:gd name="T64" fmla="*/ 121 w 122"/>
                <a:gd name="T65" fmla="*/ 0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"/>
                <a:gd name="T100" fmla="*/ 0 h 61"/>
                <a:gd name="T101" fmla="*/ 122 w 122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" h="61">
                  <a:moveTo>
                    <a:pt x="121" y="0"/>
                  </a:moveTo>
                  <a:lnTo>
                    <a:pt x="119" y="0"/>
                  </a:lnTo>
                  <a:lnTo>
                    <a:pt x="115" y="2"/>
                  </a:lnTo>
                  <a:lnTo>
                    <a:pt x="108" y="5"/>
                  </a:lnTo>
                  <a:lnTo>
                    <a:pt x="99" y="8"/>
                  </a:lnTo>
                  <a:lnTo>
                    <a:pt x="89" y="12"/>
                  </a:lnTo>
                  <a:lnTo>
                    <a:pt x="77" y="15"/>
                  </a:lnTo>
                  <a:lnTo>
                    <a:pt x="65" y="17"/>
                  </a:lnTo>
                  <a:lnTo>
                    <a:pt x="53" y="20"/>
                  </a:lnTo>
                  <a:lnTo>
                    <a:pt x="41" y="22"/>
                  </a:lnTo>
                  <a:lnTo>
                    <a:pt x="29" y="27"/>
                  </a:lnTo>
                  <a:lnTo>
                    <a:pt x="17" y="31"/>
                  </a:lnTo>
                  <a:lnTo>
                    <a:pt x="8" y="37"/>
                  </a:lnTo>
                  <a:lnTo>
                    <a:pt x="2" y="42"/>
                  </a:lnTo>
                  <a:lnTo>
                    <a:pt x="0" y="47"/>
                  </a:lnTo>
                  <a:lnTo>
                    <a:pt x="4" y="50"/>
                  </a:lnTo>
                  <a:lnTo>
                    <a:pt x="14" y="51"/>
                  </a:lnTo>
                  <a:lnTo>
                    <a:pt x="21" y="52"/>
                  </a:lnTo>
                  <a:lnTo>
                    <a:pt x="28" y="53"/>
                  </a:lnTo>
                  <a:lnTo>
                    <a:pt x="36" y="54"/>
                  </a:lnTo>
                  <a:lnTo>
                    <a:pt x="44" y="56"/>
                  </a:lnTo>
                  <a:lnTo>
                    <a:pt x="51" y="58"/>
                  </a:lnTo>
                  <a:lnTo>
                    <a:pt x="59" y="59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3" y="59"/>
                  </a:lnTo>
                  <a:lnTo>
                    <a:pt x="90" y="57"/>
                  </a:lnTo>
                  <a:lnTo>
                    <a:pt x="96" y="52"/>
                  </a:lnTo>
                  <a:lnTo>
                    <a:pt x="103" y="47"/>
                  </a:lnTo>
                  <a:lnTo>
                    <a:pt x="109" y="39"/>
                  </a:lnTo>
                  <a:lnTo>
                    <a:pt x="114" y="28"/>
                  </a:lnTo>
                  <a:lnTo>
                    <a:pt x="118" y="15"/>
                  </a:lnTo>
                  <a:lnTo>
                    <a:pt x="121" y="0"/>
                  </a:lnTo>
                </a:path>
              </a:pathLst>
            </a:custGeom>
            <a:solidFill>
              <a:srgbClr val="F2F2F2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hr-HR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latin typeface="Arial" pitchFamily="34" charset="0"/>
              </a:rPr>
              <a:t>Obilježja kritičkog mišljenja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mtClean="0"/>
              <a:t>Skeptičnost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Preispitivati definicije i pojmove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Preispitivati pretpostavke ili premise argumenata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Oprez pri zaključivanju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Ne pretjerivati u pojednostavljivanju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Ne pretjerivati u generaliziranju</a:t>
            </a:r>
          </a:p>
          <a:p>
            <a:pPr eaLnBrk="1" hangingPunct="1">
              <a:lnSpc>
                <a:spcPct val="90000"/>
              </a:lnSpc>
            </a:pPr>
            <a:r>
              <a:rPr lang="hr-HR" smtClean="0"/>
              <a:t>Razmatrati mogućnosti drugačijih interpretacija istih pojava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Trikovi pri argumentiranju</a:t>
            </a:r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r-HR" smtClean="0"/>
              <a:t>Argument usmjeren protiv osobe (</a:t>
            </a:r>
            <a:r>
              <a:rPr lang="hr-HR" i="1" smtClean="0"/>
              <a:t>argumentum ad hominem</a:t>
            </a:r>
            <a:r>
              <a:rPr lang="hr-HR" smtClean="0"/>
              <a:t>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r-HR" smtClean="0"/>
              <a:t>Argument sile (</a:t>
            </a:r>
            <a:r>
              <a:rPr lang="hr-HR" i="1" smtClean="0"/>
              <a:t>argumentum ad baculum</a:t>
            </a:r>
            <a:r>
              <a:rPr lang="hr-HR" smtClean="0"/>
              <a:t>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r-HR" smtClean="0"/>
              <a:t>Argument autoriteta (</a:t>
            </a:r>
            <a:r>
              <a:rPr lang="hr-HR" i="1" smtClean="0"/>
              <a:t>argumentum ad verecundiam</a:t>
            </a:r>
            <a:r>
              <a:rPr lang="hr-HR" smtClean="0"/>
              <a:t>)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hr-HR" smtClean="0"/>
              <a:t>Argument opće prihvaćenosti (</a:t>
            </a:r>
            <a:r>
              <a:rPr lang="hr-HR" i="1" smtClean="0"/>
              <a:t>argumentum ad populum</a:t>
            </a:r>
            <a:r>
              <a:rPr lang="hr-HR" smtClean="0"/>
              <a:t>)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1235</TotalTime>
  <Words>1762</Words>
  <Application>Microsoft Office PowerPoint</Application>
  <PresentationFormat>On-screen Show (4:3)</PresentationFormat>
  <Paragraphs>255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Edge</vt:lpstr>
      <vt:lpstr>Uvod u psihologiju</vt:lpstr>
      <vt:lpstr>Što je psihologija?</vt:lpstr>
      <vt:lpstr>Popularna psihologija</vt:lpstr>
      <vt:lpstr>Popularna psihologija</vt:lpstr>
      <vt:lpstr>Popularna psihologija</vt:lpstr>
      <vt:lpstr>Kritičko mišljenje i psihologija</vt:lpstr>
      <vt:lpstr>Slide 7</vt:lpstr>
      <vt:lpstr>Obilježja kritičkog mišljenja</vt:lpstr>
      <vt:lpstr>Trikovi pri argumentiranju</vt:lpstr>
      <vt:lpstr>Što je psihologija?</vt:lpstr>
      <vt:lpstr>Preporuka za čitanje</vt:lpstr>
      <vt:lpstr>Što je psihologija?</vt:lpstr>
      <vt:lpstr>Psihologija kao društvena znanost</vt:lpstr>
      <vt:lpstr>Psihologija</vt:lpstr>
      <vt:lpstr>Znameniti filozofi i znanstvenici povezani s razvojem psihologije</vt:lpstr>
      <vt:lpstr>Znameniti filozofi i znanstvenici povezani s razvojem psihologije</vt:lpstr>
      <vt:lpstr>Dihotomije</vt:lpstr>
      <vt:lpstr>Empiristi</vt:lpstr>
      <vt:lpstr>Empiristi</vt:lpstr>
      <vt:lpstr>Rene Descartes (1596-1650)</vt:lpstr>
      <vt:lpstr>Kartezijanski dualizam</vt:lpstr>
      <vt:lpstr>Čovjek stroj </vt:lpstr>
      <vt:lpstr>Immanuel Kant (1724-1804)</vt:lpstr>
      <vt:lpstr>Stoljeće 19.</vt:lpstr>
      <vt:lpstr>Wilhelm Wundt (1832-1920)</vt:lpstr>
      <vt:lpstr>William James (1842-1910)</vt:lpstr>
      <vt:lpstr>Wertheimer (1880-1943), Koffka (1886-1941) i Kohler (1887-1967)</vt:lpstr>
      <vt:lpstr>J. B. Watson (1878-1950) B.F. Skinner (1904-1990)</vt:lpstr>
      <vt:lpstr>Sigmund Freud (1856-1939)</vt:lpstr>
      <vt:lpstr>Značajniji datumi u razvoju psihologije</vt:lpstr>
      <vt:lpstr>Suvremene perspektive u psihologiji</vt:lpstr>
      <vt:lpstr>Primjer: ispitna anksioznost – pogled iz različitih perspektiva u psihologiji</vt:lpstr>
      <vt:lpstr>Perspektive</vt:lpstr>
      <vt:lpstr>Perspektive</vt:lpstr>
      <vt:lpstr>Perspektive</vt:lpstr>
      <vt:lpstr>Perspektive</vt:lpstr>
      <vt:lpstr>Perspektive</vt:lpstr>
      <vt:lpstr>Perspektive</vt:lpstr>
      <vt:lpstr>Perspektive</vt:lpstr>
      <vt:lpstr>Područja</vt:lpstr>
      <vt:lpstr>Područja</vt:lpstr>
      <vt:lpstr>APA – područja u psihologiji</vt:lpstr>
      <vt:lpstr>Slide 43</vt:lpstr>
    </vt:vector>
  </TitlesOfParts>
  <Company>Sveučilište u Rijeci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psihologiju</dc:title>
  <dc:creator>Mladenka Tkalčić</dc:creator>
  <cp:lastModifiedBy>asmir</cp:lastModifiedBy>
  <cp:revision>62</cp:revision>
  <dcterms:created xsi:type="dcterms:W3CDTF">2006-10-30T15:26:20Z</dcterms:created>
  <dcterms:modified xsi:type="dcterms:W3CDTF">2012-10-04T08:59:28Z</dcterms:modified>
</cp:coreProperties>
</file>